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1450" r:id="rId3"/>
    <p:sldId id="1451" r:id="rId4"/>
    <p:sldId id="1452" r:id="rId5"/>
    <p:sldId id="1453" r:id="rId6"/>
    <p:sldId id="1454" r:id="rId7"/>
    <p:sldId id="1455" r:id="rId8"/>
    <p:sldId id="1456" r:id="rId9"/>
    <p:sldId id="1457" r:id="rId10"/>
    <p:sldId id="1458" r:id="rId11"/>
    <p:sldId id="1459" r:id="rId12"/>
    <p:sldId id="1460" r:id="rId13"/>
    <p:sldId id="1461" r:id="rId14"/>
    <p:sldId id="1462" r:id="rId15"/>
    <p:sldId id="1463" r:id="rId16"/>
    <p:sldId id="1410" r:id="rId17"/>
    <p:sldId id="643" r:id="rId18"/>
    <p:sldId id="644" r:id="rId19"/>
    <p:sldId id="304" r:id="rId2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36E21"/>
    <a:srgbClr val="19426B"/>
    <a:srgbClr val="76C2AF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86" autoAdjust="0"/>
    <p:restoredTop sz="94660"/>
  </p:normalViewPr>
  <p:slideViewPr>
    <p:cSldViewPr snapToGrid="0">
      <p:cViewPr varScale="1">
        <p:scale>
          <a:sx n="75" d="100"/>
          <a:sy n="75" d="100"/>
        </p:scale>
        <p:origin x="5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206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F3EF9-D93A-49DD-B6DA-4EFA04084110}" type="datetimeFigureOut">
              <a:rPr lang="uk-UA" smtClean="0"/>
              <a:t>03.05.2019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9EB98-FC88-42CE-878C-F864990E45A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586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755AB4D-AA86-458E-8276-2A0A28469A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81"/>
          <a:stretch/>
        </p:blipFill>
        <p:spPr>
          <a:xfrm>
            <a:off x="0" y="0"/>
            <a:ext cx="4747751" cy="5007598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5000" b="1" i="1" dirty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03.05.2019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03.05.2019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uk-UA" sz="4400" b="1" i="1" kern="1200" dirty="0">
                <a:ln w="28575">
                  <a:noFill/>
                </a:ln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+mn-cs"/>
              </a:rPr>
              <a:t>5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/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03.05.2019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03.05.2019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03.05.2019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03.05.2019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03.05.2019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03.05.2019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03.05.2019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03.05.2019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kumimoji="0" lang="ru-RU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25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625C8EF2-DC0B-480F-ABFF-5A7E911A1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584394"/>
            <a:ext cx="7137066" cy="1801607"/>
          </a:xfrm>
        </p:spPr>
        <p:txBody>
          <a:bodyPr>
            <a:noAutofit/>
          </a:bodyPr>
          <a:lstStyle/>
          <a:p>
            <a:r>
              <a:rPr lang="uk-UA" sz="6600" dirty="0"/>
              <a:t>Лінійні алгоритми</a:t>
            </a:r>
          </a:p>
        </p:txBody>
      </p:sp>
      <p:pic>
        <p:nvPicPr>
          <p:cNvPr id="7" name="Picture 6" descr="Ð ÐµÐ·ÑÐ»ÑÑÐ°Ñ Ð¿Ð¾ÑÑÐºÑ Ð·Ð¾Ð±ÑÐ°Ð¶ÐµÐ½Ñ Ð·Ð° Ð·Ð°Ð¿Ð¸ÑÐ¾Ð¼ &quot;Python&quot;">
            <a:extLst>
              <a:ext uri="{FF2B5EF4-FFF2-40B4-BE49-F238E27FC236}">
                <a16:creationId xmlns:a16="http://schemas.microsoft.com/office/drawing/2014/main" id="{B8BC91CF-5CEB-4E23-83C7-B81AA48C9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072" y="3587772"/>
            <a:ext cx="2710873" cy="271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lgorithm, diagram, flowchart, usability, workflow icon">
            <a:extLst>
              <a:ext uri="{FF2B5EF4-FFF2-40B4-BE49-F238E27FC236}">
                <a16:creationId xmlns:a16="http://schemas.microsoft.com/office/drawing/2014/main" id="{47ADEDE8-29AD-4A42-9E70-B6FA325E7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144" y="3572274"/>
            <a:ext cx="2486801" cy="248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Указівка присвоєння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CA255-314E-4800-AD98-783FA66839AE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Під час виконання команди присвоєння ділянка пам’яті, відведена для змінної, заповнюється новим значенням, одночасно знищуючи старе. Тому в правій частині виразу може бути вказане тільки ім’я змінної.</a:t>
            </a:r>
            <a:endParaRPr lang="uk-UA" sz="2800" b="1" i="1" kern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7DA065-037C-430F-B8E3-18C575EA4C39}"/>
              </a:ext>
            </a:extLst>
          </p:cNvPr>
          <p:cNvSpPr txBox="1"/>
          <p:nvPr/>
        </p:nvSpPr>
        <p:spPr>
          <a:xfrm>
            <a:off x="70929" y="3169175"/>
            <a:ext cx="12050142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 Наступні команди присвоюють змінній  </a:t>
            </a:r>
            <a:r>
              <a:rPr lang="en-US" sz="2800" b="1" i="1" kern="0" dirty="0">
                <a:solidFill>
                  <a:srgbClr val="FFFFFF"/>
                </a:solidFill>
              </a:rPr>
              <a:t>rabbits </a:t>
            </a:r>
            <a:r>
              <a:rPr lang="uk-UA" sz="2800" b="1" i="1" kern="0" dirty="0">
                <a:solidFill>
                  <a:srgbClr val="FFFFFF"/>
                </a:solidFill>
              </a:rPr>
              <a:t>значення 5, потім те саме значення присвоюють змінній  </a:t>
            </a:r>
            <a:r>
              <a:rPr lang="en-US" sz="2800" b="1" i="1" kern="0" dirty="0">
                <a:solidFill>
                  <a:srgbClr val="FFFFFF"/>
                </a:solidFill>
              </a:rPr>
              <a:t>hats: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&gt;&gt;&gt; rabbits = 5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&gt;&gt;&gt; hats = rabbits</a:t>
            </a:r>
            <a:endParaRPr lang="uk-UA" sz="2800" b="1" i="1" kern="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48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Указівка присвоєння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CA255-314E-4800-AD98-783FA66839AE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виразах можна використовувати змінні. Якщо в правій частині оператора присвоєння записати вираз, то змінна в лівій частині набуває значення виразу. 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Нехай:</a:t>
            </a:r>
            <a:endParaRPr lang="uk-UA" sz="2800" b="1" i="1" kern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32F5A2-B781-40D7-984D-DA36DD27D28D}"/>
              </a:ext>
            </a:extLst>
          </p:cNvPr>
          <p:cNvSpPr txBox="1"/>
          <p:nvPr/>
        </p:nvSpPr>
        <p:spPr>
          <a:xfrm>
            <a:off x="72008" y="3137323"/>
            <a:ext cx="12050142" cy="70788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i="1" kern="0" dirty="0">
                <a:solidFill>
                  <a:srgbClr val="FFFFFF"/>
                </a:solidFill>
              </a:rPr>
              <a:t>a = 10 </a:t>
            </a:r>
            <a:endParaRPr lang="uk-UA" sz="4000" b="1" i="1" kern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6CE08C-683E-40D2-B159-1D3E2335B4AF}"/>
              </a:ext>
            </a:extLst>
          </p:cNvPr>
          <p:cNvSpPr txBox="1"/>
          <p:nvPr/>
        </p:nvSpPr>
        <p:spPr>
          <a:xfrm>
            <a:off x="73087" y="3969887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Тоді після виконання вказівки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присвоєння </a:t>
            </a:r>
            <a:endParaRPr lang="uk-UA" sz="2800" b="1" i="1" kern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C38DBE-09B7-4C89-9E5B-5A1AD1347A88}"/>
              </a:ext>
            </a:extLst>
          </p:cNvPr>
          <p:cNvSpPr txBox="1"/>
          <p:nvPr/>
        </p:nvSpPr>
        <p:spPr>
          <a:xfrm>
            <a:off x="72008" y="4617785"/>
            <a:ext cx="12050142" cy="70788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i="1" kern="0" dirty="0">
                <a:solidFill>
                  <a:srgbClr val="FFFFFF"/>
                </a:solidFill>
              </a:rPr>
              <a:t>a = a + 5</a:t>
            </a:r>
            <a:endParaRPr lang="uk-UA" sz="4000" b="1" i="1" kern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1FEC48-EABF-4479-8A19-374F09AEE1FC}"/>
              </a:ext>
            </a:extLst>
          </p:cNvPr>
          <p:cNvSpPr txBox="1"/>
          <p:nvPr/>
        </p:nvSpPr>
        <p:spPr>
          <a:xfrm>
            <a:off x="70929" y="5450349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Змінна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а отримає значення 15.</a:t>
            </a:r>
            <a:endParaRPr lang="uk-UA" sz="2800" b="1" i="1" kern="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73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Указівка присвоєння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CA255-314E-4800-AD98-783FA66839AE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 При спробі виконати оператор а + 2 = b буде виведено повідомлення про синтаксичну помилку.</a:t>
            </a:r>
            <a:endParaRPr lang="uk-UA" sz="2800" b="1" i="1" kern="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3B62FC-0074-4A7D-8CCD-0BAC628325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8767"/>
          <a:stretch/>
        </p:blipFill>
        <p:spPr>
          <a:xfrm>
            <a:off x="281081" y="2303255"/>
            <a:ext cx="11629838" cy="3110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300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Виведення значень змінних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CA255-314E-4800-AD98-783FA66839AE}"/>
              </a:ext>
            </a:extLst>
          </p:cNvPr>
          <p:cNvSpPr txBox="1"/>
          <p:nvPr/>
        </p:nvSpPr>
        <p:spPr>
          <a:xfrm>
            <a:off x="72008" y="1196763"/>
            <a:ext cx="12050142" cy="9233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У попередніх прикладах ми вже стикалися з командою  </a:t>
            </a:r>
            <a:r>
              <a:rPr lang="uk-UA" sz="2700" b="1" i="1" kern="0" dirty="0" err="1">
                <a:solidFill>
                  <a:srgbClr val="FFFF00"/>
                </a:solidFill>
              </a:rPr>
              <a:t>print</a:t>
            </a:r>
            <a:r>
              <a:rPr lang="uk-UA" sz="2700" b="1" i="1" kern="0" dirty="0">
                <a:solidFill>
                  <a:srgbClr val="FFFFFF"/>
                </a:solidFill>
              </a:rPr>
              <a:t>, яка потрібна, щоб вивести текст у вікно консолі.</a:t>
            </a:r>
            <a:endParaRPr lang="uk-UA" sz="2700" b="1" i="1" kern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1738D6-E016-4DE5-96F6-3759C04FEE31}"/>
              </a:ext>
            </a:extLst>
          </p:cNvPr>
          <p:cNvSpPr txBox="1"/>
          <p:nvPr/>
        </p:nvSpPr>
        <p:spPr>
          <a:xfrm>
            <a:off x="72008" y="2278064"/>
            <a:ext cx="12050142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 За допомогою команди  </a:t>
            </a:r>
            <a:r>
              <a:rPr lang="uk-UA" sz="2800" b="1" i="1" kern="0" dirty="0" err="1">
                <a:solidFill>
                  <a:srgbClr val="FFFFFF"/>
                </a:solidFill>
              </a:rPr>
              <a:t>print</a:t>
            </a:r>
            <a:r>
              <a:rPr lang="uk-UA" sz="2800" b="1" i="1" kern="0" dirty="0">
                <a:solidFill>
                  <a:srgbClr val="FFFFFF"/>
                </a:solidFill>
              </a:rPr>
              <a:t> можна дізнатися значення змінної.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&gt;&gt;&gt; </a:t>
            </a:r>
            <a:r>
              <a:rPr lang="uk-UA" sz="2800" b="1" i="1" kern="0" dirty="0" err="1">
                <a:solidFill>
                  <a:srgbClr val="FFFFFF"/>
                </a:solidFill>
              </a:rPr>
              <a:t>print</a:t>
            </a:r>
            <a:r>
              <a:rPr lang="uk-UA" sz="2800" b="1" i="1" kern="0" dirty="0">
                <a:solidFill>
                  <a:srgbClr val="FFFFFF"/>
                </a:solidFill>
              </a:rPr>
              <a:t> (</a:t>
            </a:r>
            <a:r>
              <a:rPr lang="uk-UA" sz="2800" b="1" i="1" kern="0" dirty="0" err="1">
                <a:solidFill>
                  <a:srgbClr val="FFFFFF"/>
                </a:solidFill>
              </a:rPr>
              <a:t>rabbits</a:t>
            </a:r>
            <a:r>
              <a:rPr lang="uk-UA" sz="2800" b="1" i="1" kern="0" dirty="0">
                <a:solidFill>
                  <a:srgbClr val="FFFFFF"/>
                </a:solidFill>
              </a:rPr>
              <a:t>)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5</a:t>
            </a:r>
            <a:endParaRPr lang="uk-UA" sz="2800" b="1" i="1" kern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1C2B9B-D825-45AE-9302-578206CA39AF}"/>
              </a:ext>
            </a:extLst>
          </p:cNvPr>
          <p:cNvSpPr txBox="1"/>
          <p:nvPr/>
        </p:nvSpPr>
        <p:spPr>
          <a:xfrm>
            <a:off x="70929" y="4221796"/>
            <a:ext cx="12050142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потрібно вивести значення кількох змінних або виразів, їх необхідно перелічити через кому: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&gt;&gt;&gt; x = 4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&gt;&gt;&gt; </a:t>
            </a:r>
            <a:r>
              <a:rPr lang="uk-UA" sz="2800" b="1" i="1" kern="0" dirty="0" err="1">
                <a:solidFill>
                  <a:srgbClr val="FFFFFF"/>
                </a:solidFill>
              </a:rPr>
              <a:t>print</a:t>
            </a:r>
            <a:r>
              <a:rPr lang="uk-UA" sz="2800" b="1" i="1" kern="0" dirty="0">
                <a:solidFill>
                  <a:srgbClr val="FFFFFF"/>
                </a:solidFill>
              </a:rPr>
              <a:t> (x, 2*x, 3*x)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4 8 12</a:t>
            </a:r>
            <a:endParaRPr lang="uk-UA" sz="2800" b="1" i="1" kern="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24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Виведення значень змінних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CA255-314E-4800-AD98-783FA66839AE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 За допомогою команд  </a:t>
            </a:r>
            <a:r>
              <a:rPr lang="uk-UA" sz="2800" b="1" i="1" kern="0" dirty="0" err="1">
                <a:solidFill>
                  <a:srgbClr val="FFFF00"/>
                </a:solidFill>
              </a:rPr>
              <a:t>input</a:t>
            </a:r>
            <a:r>
              <a:rPr lang="uk-UA" sz="2800" b="1" i="1" kern="0" dirty="0">
                <a:solidFill>
                  <a:srgbClr val="FFFFFF"/>
                </a:solidFill>
              </a:rPr>
              <a:t> і </a:t>
            </a:r>
            <a:r>
              <a:rPr lang="uk-UA" sz="2800" b="1" i="1" kern="0" dirty="0" err="1">
                <a:solidFill>
                  <a:srgbClr val="FFFF00"/>
                </a:solidFill>
              </a:rPr>
              <a:t>print</a:t>
            </a:r>
            <a:r>
              <a:rPr lang="uk-UA" sz="2800" b="1" i="1" kern="0" dirty="0">
                <a:solidFill>
                  <a:srgbClr val="FFFFFF"/>
                </a:solidFill>
              </a:rPr>
              <a:t> можна організувати діалог користувача з програмою: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0E9825-F119-4703-B584-FDFD961C98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1111"/>
          <a:stretch/>
        </p:blipFill>
        <p:spPr>
          <a:xfrm>
            <a:off x="271278" y="2343895"/>
            <a:ext cx="11649444" cy="3413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044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ru-RU" dirty="0"/>
              <a:t>К</a:t>
            </a:r>
            <a:r>
              <a:rPr lang="uk-UA" dirty="0" err="1"/>
              <a:t>оментарі</a:t>
            </a:r>
            <a:r>
              <a:rPr lang="uk-UA" dirty="0"/>
              <a:t> в програмі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CA255-314E-4800-AD98-783FA66839AE}"/>
              </a:ext>
            </a:extLst>
          </p:cNvPr>
          <p:cNvSpPr txBox="1"/>
          <p:nvPr/>
        </p:nvSpPr>
        <p:spPr>
          <a:xfrm>
            <a:off x="72008" y="259884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комп’ютер відрізнив команди від коментарів, у мові </a:t>
            </a:r>
            <a:r>
              <a:rPr lang="en-US" sz="2800" b="1" i="1" kern="0" dirty="0">
                <a:solidFill>
                  <a:srgbClr val="FFFF00"/>
                </a:solidFill>
              </a:rPr>
              <a:t>Python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перед текстом коментаря ставиться знак  </a:t>
            </a:r>
            <a:r>
              <a:rPr lang="uk-UA" sz="2800" b="1" i="1" kern="0" dirty="0">
                <a:solidFill>
                  <a:srgbClr val="FFFF00"/>
                </a:solidFill>
              </a:rPr>
              <a:t>#</a:t>
            </a:r>
            <a:r>
              <a:rPr lang="uk-UA" sz="2800" b="1" i="1" kern="0" dirty="0">
                <a:solidFill>
                  <a:srgbClr val="FFFFFF"/>
                </a:solidFill>
              </a:rPr>
              <a:t>. Редактор </a:t>
            </a:r>
            <a:r>
              <a:rPr lang="en-US" sz="2800" b="1" i="1" kern="0" dirty="0">
                <a:solidFill>
                  <a:srgbClr val="FFFFFF"/>
                </a:solidFill>
              </a:rPr>
              <a:t>IDLE </a:t>
            </a:r>
            <a:r>
              <a:rPr lang="uk-UA" sz="2800" b="1" i="1" kern="0" dirty="0">
                <a:solidFill>
                  <a:srgbClr val="FFFFFF"/>
                </a:solidFill>
              </a:rPr>
              <a:t>виділяє коментарі червоним кольором, нагадуючи про те, що ці фрагменти коду будуть проігноровані.</a:t>
            </a:r>
            <a:endParaRPr lang="uk-UA" sz="2800" b="1" i="1" kern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083201-6614-446C-A6FE-117B37FD79B9}"/>
              </a:ext>
            </a:extLst>
          </p:cNvPr>
          <p:cNvSpPr txBox="1"/>
          <p:nvPr/>
        </p:nvSpPr>
        <p:spPr>
          <a:xfrm>
            <a:off x="1403648" y="1196752"/>
            <a:ext cx="10718502" cy="129266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00"/>
                </a:solidFill>
              </a:rPr>
              <a:t>Коментар</a:t>
            </a:r>
            <a:r>
              <a:rPr lang="uk-UA" sz="2600" b="1" i="1" kern="0" dirty="0">
                <a:solidFill>
                  <a:srgbClr val="FFFFFF"/>
                </a:solidFill>
              </a:rPr>
              <a:t>  — це  текст, призначений для читання людиною, а не комп’ютером. Коментар — це підказка, яку програмісти записують у своїй програмі.</a:t>
            </a:r>
            <a:endParaRPr kumimoji="0" lang="uk-UA" sz="26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8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id="{8F134CC9-FC9D-40B0-8552-327F38F90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A1B8CCA-5703-4586-A064-118A1795A074}"/>
              </a:ext>
            </a:extLst>
          </p:cNvPr>
          <p:cNvSpPr txBox="1"/>
          <p:nvPr/>
        </p:nvSpPr>
        <p:spPr>
          <a:xfrm>
            <a:off x="70929" y="4955041"/>
            <a:ext cx="1205014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 Коментар пояснює призначення наступної команди: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# Запит імені користувача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s = </a:t>
            </a:r>
            <a:r>
              <a:rPr lang="uk-UA" sz="2800" b="1" i="1" kern="0" dirty="0" err="1">
                <a:solidFill>
                  <a:srgbClr val="FFFFFF"/>
                </a:solidFill>
              </a:rPr>
              <a:t>input</a:t>
            </a:r>
            <a:r>
              <a:rPr lang="uk-UA" sz="2800" b="1" i="1" kern="0" dirty="0">
                <a:solidFill>
                  <a:srgbClr val="FFFFFF"/>
                </a:solidFill>
              </a:rPr>
              <a:t>('Як тебе звати?')</a:t>
            </a:r>
            <a:endParaRPr lang="uk-UA" sz="2800" b="1" i="1" kern="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78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Питання для самоперевірки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чого призначена команда  </a:t>
            </a:r>
            <a:r>
              <a:rPr lang="uk-UA" sz="2800" b="1" i="1" kern="0" dirty="0" err="1">
                <a:solidFill>
                  <a:srgbClr val="FFFFFF"/>
                </a:solidFill>
              </a:rPr>
              <a:t>input</a:t>
            </a:r>
            <a:r>
              <a:rPr lang="uk-UA" sz="2800" b="1" i="1" kern="0" dirty="0">
                <a:solidFill>
                  <a:srgbClr val="FFFFFF"/>
                </a:solidFill>
              </a:rPr>
              <a:t>()?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0929" y="1824237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Для чого призначена команда  </a:t>
            </a:r>
            <a:r>
              <a:rPr lang="uk-UA" sz="2800" b="1" i="1" kern="0" dirty="0" err="1">
                <a:solidFill>
                  <a:srgbClr val="002060"/>
                </a:solidFill>
              </a:rPr>
              <a:t>print</a:t>
            </a:r>
            <a:r>
              <a:rPr lang="uk-UA" sz="2800" b="1" i="1" kern="0" dirty="0">
                <a:solidFill>
                  <a:srgbClr val="002060"/>
                </a:solidFill>
              </a:rPr>
              <a:t>()?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164" y="2451711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Назвіть константи та </a:t>
            </a:r>
            <a:r>
              <a:rPr lang="uk-UA" sz="2800" b="1" i="1" kern="0" dirty="0" err="1">
                <a:solidFill>
                  <a:srgbClr val="FFFFFF"/>
                </a:solidFill>
              </a:rPr>
              <a:t>зміннi</a:t>
            </a:r>
            <a:r>
              <a:rPr lang="uk-UA" sz="2800" b="1" i="1" kern="0" dirty="0">
                <a:solidFill>
                  <a:srgbClr val="FFFFFF"/>
                </a:solidFill>
              </a:rPr>
              <a:t> у списку виведення: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		</a:t>
            </a:r>
            <a:r>
              <a:rPr lang="uk-UA" sz="2800" b="1" i="1" kern="0" dirty="0" err="1">
                <a:solidFill>
                  <a:srgbClr val="FFFFFF"/>
                </a:solidFill>
              </a:rPr>
              <a:t>print</a:t>
            </a:r>
            <a:r>
              <a:rPr lang="uk-UA" sz="2800" b="1" i="1" kern="0" dirty="0">
                <a:solidFill>
                  <a:srgbClr val="FFFFFF"/>
                </a:solidFill>
              </a:rPr>
              <a:t> ('а=', а, 5, '3 * b', 3*b)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164" y="3491869"/>
            <a:ext cx="12050142" cy="138499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Після виконання оператора  x = y + x нові значення змінних  x = 10,  y = 3. Чому дорівнювали  х і  у до виконання оператора присвоєння?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164" y="4983235"/>
            <a:ext cx="10455610" cy="1815882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 sz="2800" b="1" i="1" kern="0">
                <a:solidFill>
                  <a:srgbClr val="FFFFFF"/>
                </a:solidFill>
              </a:defRPr>
            </a:lvl1pPr>
          </a:lstStyle>
          <a:p>
            <a:pPr>
              <a:buFont typeface="+mj-lt"/>
              <a:buAutoNum type="arabicPeriod" startAt="5"/>
            </a:pPr>
            <a:r>
              <a:rPr lang="uk-UA" dirty="0"/>
              <a:t>Чому дорівнює значення  х після виконання послідовності присвоювань: </a:t>
            </a:r>
          </a:p>
          <a:p>
            <a:pPr marL="0" indent="0">
              <a:buNone/>
            </a:pPr>
            <a:r>
              <a:rPr lang="uk-UA" dirty="0"/>
              <a:t>а)  y = 2;  x = y;      		в)  x = 5;  x = –x; </a:t>
            </a:r>
          </a:p>
          <a:p>
            <a:pPr marL="0" indent="0">
              <a:buNone/>
            </a:pPr>
            <a:r>
              <a:rPr lang="uk-UA" dirty="0"/>
              <a:t>б)  x = 8;  x = x + 2;     	г)  x = 10;  x = x + 3?</a:t>
            </a:r>
          </a:p>
        </p:txBody>
      </p:sp>
    </p:spTree>
    <p:extLst>
      <p:ext uri="{BB962C8B-B14F-4D97-AF65-F5344CB8AC3E}">
        <p14:creationId xmlns:p14="http://schemas.microsoft.com/office/powerpoint/2010/main" val="373812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03" y="1272160"/>
            <a:ext cx="4659626" cy="5347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21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117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-121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13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  <a:endParaRPr lang="uk-UA" sz="36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9" y="1272160"/>
            <a:ext cx="4659626" cy="53478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61110"/>
              <a:gd name="adj2" fmla="val 156308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120-121</a:t>
            </a:r>
          </a:p>
        </p:txBody>
      </p:sp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E499753-8159-4B4C-AB9C-E1DCF77518D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882" r="9530"/>
          <a:stretch/>
        </p:blipFill>
        <p:spPr>
          <a:xfrm>
            <a:off x="7228115" y="1177376"/>
            <a:ext cx="4839154" cy="564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>
                <a:solidFill>
                  <a:srgbClr val="FFFFFF"/>
                </a:solidFill>
              </a:rPr>
              <a:t>За навчальною програмою 2017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9" name="Округлена прямокутна виноска 5">
            <a:extLst>
              <a:ext uri="{FF2B5EF4-FFF2-40B4-BE49-F238E27FC236}">
                <a16:creationId xmlns:a16="http://schemas.microsoft.com/office/drawing/2014/main" id="{CFC8A08F-53A5-4D92-B2EF-1FFAE5E3E8F2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25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7" name="Picture 6" descr="Ð ÐµÐ·ÑÐ»ÑÑÐ°Ñ Ð¿Ð¾ÑÑÐºÑ Ð·Ð¾Ð±ÑÐ°Ð¶ÐµÐ½Ñ Ð·Ð° Ð·Ð°Ð¿Ð¸ÑÐ¾Ð¼ &quot;Python&quot;">
            <a:extLst>
              <a:ext uri="{FF2B5EF4-FFF2-40B4-BE49-F238E27FC236}">
                <a16:creationId xmlns:a16="http://schemas.microsoft.com/office/drawing/2014/main" id="{AB736A09-FE01-4ED9-811E-A7BE840AD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072" y="3587772"/>
            <a:ext cx="2710873" cy="271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lgorithm, diagram, flowchart, usability, workflow icon">
            <a:extLst>
              <a:ext uri="{FF2B5EF4-FFF2-40B4-BE49-F238E27FC236}">
                <a16:creationId xmlns:a16="http://schemas.microsoft.com/office/drawing/2014/main" id="{8DE7A79C-1B8A-4EBC-A69E-F19644E20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144" y="3572274"/>
            <a:ext cx="2486801" cy="248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Лінійні алгоритми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CA255-314E-4800-AD98-783FA66839AE}"/>
              </a:ext>
            </a:extLst>
          </p:cNvPr>
          <p:cNvSpPr txBox="1"/>
          <p:nvPr/>
        </p:nvSpPr>
        <p:spPr>
          <a:xfrm>
            <a:off x="72008" y="2723987"/>
            <a:ext cx="10260711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Будь-яка програма має прийняти вхідні дані (введення), опрацювати їх і повернути результат (виведення). У програмах, що реалізують лінійні алгоритми, використовуються команди введення даних, присвоєння та виведення. </a:t>
            </a:r>
            <a:endParaRPr lang="uk-UA" sz="2800" b="1" i="1" kern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A5C5C1-4674-4FCE-9122-818E579C44C0}"/>
              </a:ext>
            </a:extLst>
          </p:cNvPr>
          <p:cNvSpPr txBox="1"/>
          <p:nvPr/>
        </p:nvSpPr>
        <p:spPr>
          <a:xfrm>
            <a:off x="1403648" y="1217072"/>
            <a:ext cx="8929071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Алгоритм, у якому використовується тільки структура слідування, називається  </a:t>
            </a:r>
            <a:r>
              <a:rPr lang="uk-UA" sz="2800" b="1" i="1" kern="0" dirty="0">
                <a:solidFill>
                  <a:srgbClr val="FFFF00"/>
                </a:solidFill>
              </a:rPr>
              <a:t>лінійним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17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id="{883A60C1-955B-4E2E-A244-60C50F8DA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lgorithm, analytics, business, process, sequence, workflow icon">
            <a:extLst>
              <a:ext uri="{FF2B5EF4-FFF2-40B4-BE49-F238E27FC236}">
                <a16:creationId xmlns:a16="http://schemas.microsoft.com/office/drawing/2014/main" id="{62F04C03-1FCE-4B05-8545-08C2C501CA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75" b="35266"/>
          <a:stretch/>
        </p:blipFill>
        <p:spPr bwMode="auto">
          <a:xfrm rot="5400000">
            <a:off x="8913876" y="2757836"/>
            <a:ext cx="4876800" cy="203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55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Лінійні алгоритми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CA255-314E-4800-AD98-783FA66839AE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рисунку наведено логічну структуру програми, у якій реалізовано лінійний алгоритм.</a:t>
            </a:r>
            <a:endParaRPr lang="uk-UA" sz="2800" b="1" i="1" kern="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B6B269-8B44-431B-AC66-5425CAE94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2652301"/>
            <a:ext cx="12050142" cy="224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69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Введення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CA255-314E-4800-AD98-783FA66839AE}"/>
              </a:ext>
            </a:extLst>
          </p:cNvPr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Команда  </a:t>
            </a:r>
            <a:r>
              <a:rPr lang="en-US" sz="2800" b="1" i="1" kern="0" dirty="0">
                <a:solidFill>
                  <a:srgbClr val="FFFF00"/>
                </a:solidFill>
              </a:rPr>
              <a:t>input() </a:t>
            </a:r>
            <a:r>
              <a:rPr lang="uk-UA" sz="2800" b="1" i="1" kern="0" dirty="0">
                <a:solidFill>
                  <a:srgbClr val="FFFFFF"/>
                </a:solidFill>
              </a:rPr>
              <a:t>призначена для введення даних із клавіатури. Коли програма зустрічає команду </a:t>
            </a:r>
            <a:r>
              <a:rPr lang="en-US" sz="2800" b="1" i="1" kern="0" dirty="0">
                <a:solidFill>
                  <a:srgbClr val="FFFF00"/>
                </a:solidFill>
              </a:rPr>
              <a:t>input</a:t>
            </a:r>
            <a:r>
              <a:rPr lang="en-US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FF"/>
                </a:solidFill>
              </a:rPr>
              <a:t>вона припиняє роботу й очікує, поки користувач уведе дані й натисне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en-US" sz="2800" b="1" i="1" kern="0" dirty="0">
                <a:solidFill>
                  <a:srgbClr val="FFFF00"/>
                </a:solidFill>
              </a:rPr>
              <a:t>Enter</a:t>
            </a:r>
            <a:r>
              <a:rPr lang="en-US" sz="2800" b="1" i="1" kern="0" dirty="0">
                <a:solidFill>
                  <a:srgbClr val="FFFFFF"/>
                </a:solidFill>
              </a:rPr>
              <a:t>. </a:t>
            </a:r>
            <a:r>
              <a:rPr lang="uk-UA" sz="2800" b="1" i="1" kern="0" dirty="0">
                <a:solidFill>
                  <a:srgbClr val="FFFFFF"/>
                </a:solidFill>
              </a:rPr>
              <a:t>У дужках може бути записана підказка користувачеві, що саме потрібно ввести. Ця підказка виводиться на екран.</a:t>
            </a:r>
            <a:endParaRPr lang="uk-UA" sz="2800" b="1" i="1" kern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162770-3F87-4188-B439-0CE2BB0AE72D}"/>
              </a:ext>
            </a:extLst>
          </p:cNvPr>
          <p:cNvSpPr txBox="1"/>
          <p:nvPr/>
        </p:nvSpPr>
        <p:spPr>
          <a:xfrm>
            <a:off x="72008" y="4007672"/>
            <a:ext cx="1205014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Випробуємо у вікні консолі, як працює  </a:t>
            </a:r>
            <a:r>
              <a:rPr lang="en-US" sz="2800" b="1" i="1" kern="0" dirty="0">
                <a:solidFill>
                  <a:srgbClr val="FFFFFF"/>
                </a:solidFill>
              </a:rPr>
              <a:t>input():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&gt;&gt;&gt; name = input('</a:t>
            </a:r>
            <a:r>
              <a:rPr lang="uk-UA" sz="2800" b="1" i="1" kern="0" dirty="0">
                <a:solidFill>
                  <a:srgbClr val="FFFFFF"/>
                </a:solidFill>
              </a:rPr>
              <a:t>Як тебе звати?')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тебе звати? Петро</a:t>
            </a:r>
            <a:endParaRPr lang="uk-UA" sz="2800" b="1" i="1" kern="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53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Введення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CA255-314E-4800-AD98-783FA66839AE}"/>
              </a:ext>
            </a:extLst>
          </p:cNvPr>
          <p:cNvSpPr txBox="1"/>
          <p:nvPr/>
        </p:nvSpPr>
        <p:spPr>
          <a:xfrm>
            <a:off x="72008" y="1196763"/>
            <a:ext cx="12050142" cy="89255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Значення, отримане від команди  </a:t>
            </a:r>
            <a:r>
              <a:rPr lang="en-US" sz="2600" b="1" i="1" kern="0" dirty="0">
                <a:solidFill>
                  <a:srgbClr val="FFFF00"/>
                </a:solidFill>
              </a:rPr>
              <a:t>input</a:t>
            </a:r>
            <a:r>
              <a:rPr lang="en-US" sz="2600" b="1" i="1" kern="0" dirty="0">
                <a:solidFill>
                  <a:srgbClr val="FFFFFF"/>
                </a:solidFill>
              </a:rPr>
              <a:t>,  Python </a:t>
            </a:r>
            <a:r>
              <a:rPr lang="uk-UA" sz="2600" b="1" i="1" kern="0" dirty="0">
                <a:solidFill>
                  <a:srgbClr val="FFFFFF"/>
                </a:solidFill>
              </a:rPr>
              <a:t>сприймає як рядок (послідовність літер), навіть якщо ми ввели число.</a:t>
            </a:r>
            <a:endParaRPr lang="uk-UA" sz="2600" b="1" i="1" kern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47F0B1-2BC9-44FF-A19E-588759E021F5}"/>
              </a:ext>
            </a:extLst>
          </p:cNvPr>
          <p:cNvSpPr txBox="1"/>
          <p:nvPr/>
        </p:nvSpPr>
        <p:spPr>
          <a:xfrm>
            <a:off x="72008" y="2185518"/>
            <a:ext cx="12050142" cy="440120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разі спроби додати до значення змінної  а число 3 виникне помилка, оскільки  </a:t>
            </a:r>
            <a:r>
              <a:rPr lang="en-US" sz="2800" b="1" i="1" kern="0" dirty="0">
                <a:solidFill>
                  <a:srgbClr val="FFFFFF"/>
                </a:solidFill>
              </a:rPr>
              <a:t>Python </a:t>
            </a:r>
            <a:r>
              <a:rPr lang="uk-UA" sz="2800" b="1" i="1" kern="0" dirty="0">
                <a:solidFill>
                  <a:srgbClr val="FFFFFF"/>
                </a:solidFill>
              </a:rPr>
              <a:t>не знає, як додати число до рядка.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&gt;&gt;&gt; </a:t>
            </a:r>
            <a:r>
              <a:rPr lang="en-US" sz="2800" b="1" i="1" kern="0" dirty="0">
                <a:solidFill>
                  <a:srgbClr val="FFFFFF"/>
                </a:solidFill>
              </a:rPr>
              <a:t>a = input('a=?')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a=?5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&gt;&gt;&gt; a+3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Traceback (most recent call last):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File “&lt;pyshell#20&gt;”, line 1, in &lt;module&gt;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a+3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 err="1">
                <a:solidFill>
                  <a:srgbClr val="FFFFFF"/>
                </a:solidFill>
              </a:rPr>
              <a:t>TypeError</a:t>
            </a:r>
            <a:r>
              <a:rPr lang="en-US" sz="2800" b="1" i="1" kern="0" dirty="0">
                <a:solidFill>
                  <a:srgbClr val="FFFFFF"/>
                </a:solidFill>
              </a:rPr>
              <a:t>: must be str, not int</a:t>
            </a:r>
            <a:endParaRPr lang="uk-UA" sz="2800" b="1" i="1" kern="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51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Введення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CA255-314E-4800-AD98-783FA66839AE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Необхідно виконати перетворення введеного значення на число за допомогою функції  </a:t>
            </a:r>
            <a:r>
              <a:rPr lang="uk-UA" sz="2800" b="1" i="1" kern="0" dirty="0" err="1">
                <a:solidFill>
                  <a:srgbClr val="FFFF00"/>
                </a:solidFill>
              </a:rPr>
              <a:t>int</a:t>
            </a:r>
            <a:r>
              <a:rPr lang="uk-UA" sz="2800" b="1" i="1" kern="0" dirty="0">
                <a:solidFill>
                  <a:srgbClr val="FFFF00"/>
                </a:solidFill>
              </a:rPr>
              <a:t>()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Функція  </a:t>
            </a:r>
            <a:r>
              <a:rPr lang="uk-UA" sz="2800" b="1" i="1" kern="0" dirty="0" err="1">
                <a:solidFill>
                  <a:srgbClr val="FFFF00"/>
                </a:solidFill>
              </a:rPr>
              <a:t>int</a:t>
            </a:r>
            <a:r>
              <a:rPr lang="uk-UA" sz="2800" b="1" i="1" kern="0" dirty="0">
                <a:solidFill>
                  <a:srgbClr val="FFFF00"/>
                </a:solidFill>
              </a:rPr>
              <a:t>(s)</a:t>
            </a:r>
            <a:r>
              <a:rPr lang="uk-UA" sz="2800" b="1" i="1" kern="0" dirty="0">
                <a:solidFill>
                  <a:srgbClr val="FFFFFF"/>
                </a:solidFill>
              </a:rPr>
              <a:t> перетворює рядок  s  на ціле число.</a:t>
            </a:r>
            <a:endParaRPr lang="uk-UA" sz="2800" b="1" i="1" kern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347491-6936-483A-8C65-63883C0CB30B}"/>
              </a:ext>
            </a:extLst>
          </p:cNvPr>
          <p:cNvSpPr txBox="1"/>
          <p:nvPr/>
        </p:nvSpPr>
        <p:spPr>
          <a:xfrm>
            <a:off x="72008" y="2716182"/>
            <a:ext cx="12050142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Тепер помилки немає: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&gt;&gt;&gt; </a:t>
            </a:r>
            <a:r>
              <a:rPr lang="en-US" sz="2800" b="1" i="1" kern="0" dirty="0">
                <a:solidFill>
                  <a:srgbClr val="FFFFFF"/>
                </a:solidFill>
              </a:rPr>
              <a:t>a = input('a=?')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a = ?3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&gt;&gt;&gt; int (a)+5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8</a:t>
            </a:r>
            <a:endParaRPr lang="uk-UA" sz="2800" b="1" i="1" kern="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82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Введення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CA255-314E-4800-AD98-783FA66839AE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Під час запису дійсного числа у формі десяткового дробу для розділення цілої та дробової частин як десятковий роздільник використовується крапка «.».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Функція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 err="1">
                <a:solidFill>
                  <a:srgbClr val="FFFF00"/>
                </a:solidFill>
              </a:rPr>
              <a:t>float</a:t>
            </a:r>
            <a:r>
              <a:rPr lang="uk-UA" sz="2800" b="1" i="1" kern="0" dirty="0">
                <a:solidFill>
                  <a:srgbClr val="FFFF00"/>
                </a:solidFill>
              </a:rPr>
              <a:t>(s)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перетворює рядок s на дробове число.</a:t>
            </a:r>
            <a:endParaRPr lang="uk-UA" sz="2800" b="1" i="1" kern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13E157-6464-4B0A-BB04-688DDA46E979}"/>
              </a:ext>
            </a:extLst>
          </p:cNvPr>
          <p:cNvSpPr txBox="1"/>
          <p:nvPr/>
        </p:nvSpPr>
        <p:spPr>
          <a:xfrm>
            <a:off x="72008" y="3588019"/>
            <a:ext cx="12050142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 Введення з клавіатури дійсного значення: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&gt;&gt;&gt; x = </a:t>
            </a:r>
            <a:r>
              <a:rPr lang="uk-UA" sz="2800" b="1" i="1" kern="0" dirty="0" err="1">
                <a:solidFill>
                  <a:srgbClr val="FFFFFF"/>
                </a:solidFill>
              </a:rPr>
              <a:t>input</a:t>
            </a:r>
            <a:r>
              <a:rPr lang="uk-UA" sz="2800" b="1" i="1" kern="0" dirty="0">
                <a:solidFill>
                  <a:srgbClr val="FFFFFF"/>
                </a:solidFill>
              </a:rPr>
              <a:t>('x=?')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x = ?5.25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&gt;&gt;&gt; </a:t>
            </a:r>
            <a:r>
              <a:rPr lang="uk-UA" sz="2800" b="1" i="1" kern="0" dirty="0" err="1">
                <a:solidFill>
                  <a:srgbClr val="FFFFFF"/>
                </a:solidFill>
              </a:rPr>
              <a:t>float</a:t>
            </a:r>
            <a:r>
              <a:rPr lang="uk-UA" sz="2800" b="1" i="1" kern="0" dirty="0">
                <a:solidFill>
                  <a:srgbClr val="FFFFFF"/>
                </a:solidFill>
              </a:rPr>
              <a:t> (x)+3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8.25</a:t>
            </a:r>
            <a:endParaRPr lang="uk-UA" sz="2800" b="1" i="1" kern="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15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Указівка присвоєння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CA255-314E-4800-AD98-783FA66839AE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мові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en-US" sz="2800" b="1" i="1" kern="0" dirty="0">
                <a:solidFill>
                  <a:srgbClr val="FFFF00"/>
                </a:solidFill>
              </a:rPr>
              <a:t>Python</a:t>
            </a:r>
            <a:r>
              <a:rPr lang="en-US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FF"/>
                </a:solidFill>
              </a:rPr>
              <a:t>як і в більшості сучасних мов програмування, ми присвоюємо значення змінної за допомогою знаку </a:t>
            </a:r>
            <a:r>
              <a:rPr lang="uk-UA" sz="2800" b="1" i="1" kern="0" dirty="0">
                <a:solidFill>
                  <a:srgbClr val="FFFF00"/>
                </a:solidFill>
              </a:rPr>
              <a:t>=</a:t>
            </a:r>
            <a:r>
              <a:rPr lang="uk-UA" sz="2800" b="1" i="1" kern="0" dirty="0">
                <a:solidFill>
                  <a:srgbClr val="FFFFFF"/>
                </a:solidFill>
              </a:rPr>
              <a:t>. Вираз присвоювання, такий як </a:t>
            </a:r>
            <a:br>
              <a:rPr lang="en-US" sz="2800" b="1" i="1" kern="0" dirty="0">
                <a:solidFill>
                  <a:srgbClr val="FFFFFF"/>
                </a:solidFill>
              </a:rPr>
            </a:br>
            <a:r>
              <a:rPr lang="en-US" sz="2800" b="1" i="1" kern="0" dirty="0">
                <a:solidFill>
                  <a:srgbClr val="FFFFFF"/>
                </a:solidFill>
              </a:rPr>
              <a:t>x = 7, </a:t>
            </a:r>
            <a:r>
              <a:rPr lang="uk-UA" sz="2800" b="1" i="1" kern="0" dirty="0">
                <a:solidFill>
                  <a:srgbClr val="FFFFFF"/>
                </a:solidFill>
              </a:rPr>
              <a:t>наказує комп’ютеру запам’ятати число 7 у змінній  </a:t>
            </a:r>
            <a:r>
              <a:rPr lang="en-US" sz="2800" b="1" i="1" kern="0" dirty="0">
                <a:solidFill>
                  <a:srgbClr val="FFFFFF"/>
                </a:solidFill>
              </a:rPr>
              <a:t>x. </a:t>
            </a:r>
            <a:endParaRPr lang="uk-UA" sz="2800" b="1" i="1" kern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265856-C322-4BEB-B0A9-10F38F17754A}"/>
              </a:ext>
            </a:extLst>
          </p:cNvPr>
          <p:cNvSpPr txBox="1"/>
          <p:nvPr/>
        </p:nvSpPr>
        <p:spPr>
          <a:xfrm>
            <a:off x="72008" y="3567699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Загальний вигляд команди присвоєння:</a:t>
            </a:r>
            <a:endParaRPr lang="uk-UA" sz="2800" b="1" i="1" kern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AFFD47-9514-4869-8994-49F2001E8555}"/>
              </a:ext>
            </a:extLst>
          </p:cNvPr>
          <p:cNvSpPr txBox="1"/>
          <p:nvPr/>
        </p:nvSpPr>
        <p:spPr>
          <a:xfrm>
            <a:off x="72008" y="4215086"/>
            <a:ext cx="12050142" cy="70788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rgbClr val="FFFFFF"/>
                </a:solidFill>
              </a:rPr>
              <a:t>А = В</a:t>
            </a:r>
            <a:endParaRPr lang="uk-UA" sz="4000" b="1" i="1" kern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0C1909-F324-4D9A-BDE7-6AC92FB0AB17}"/>
              </a:ext>
            </a:extLst>
          </p:cNvPr>
          <p:cNvSpPr txBox="1"/>
          <p:nvPr/>
        </p:nvSpPr>
        <p:spPr>
          <a:xfrm>
            <a:off x="72008" y="5047139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Де А — ім’я змінної, В — константа, змінна або вираз.</a:t>
            </a:r>
            <a:endParaRPr lang="uk-UA" sz="2800" b="1" i="1" kern="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84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Указівка присвоєння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CA255-314E-4800-AD98-783FA66839AE}"/>
              </a:ext>
            </a:extLst>
          </p:cNvPr>
          <p:cNvSpPr txBox="1"/>
          <p:nvPr/>
        </p:nvSpPr>
        <p:spPr>
          <a:xfrm>
            <a:off x="72008" y="1196763"/>
            <a:ext cx="4997832" cy="483209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Схема виконання вказівки присвоєння: спочатку обчислюється значення виразу в правій частині вказівки присвоєння, потім це значення надається змінній, ім’я якої записане в лівій частині.</a:t>
            </a:r>
            <a:endParaRPr lang="uk-UA" sz="2800" b="1" i="1" kern="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90045B-23C5-4369-B1E7-5F576C63F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0402" y="1196763"/>
            <a:ext cx="68389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45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181373</TotalTime>
  <Words>889</Words>
  <Application>Microsoft Office PowerPoint</Application>
  <PresentationFormat>Широкий екран</PresentationFormat>
  <Paragraphs>112</Paragraphs>
  <Slides>19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5" baseType="lpstr">
      <vt:lpstr>Arial</vt:lpstr>
      <vt:lpstr>Calibri</vt:lpstr>
      <vt:lpstr>Times New Roman</vt:lpstr>
      <vt:lpstr>Verdana</vt:lpstr>
      <vt:lpstr>Wingdings</vt:lpstr>
      <vt:lpstr>Тема Office</vt:lpstr>
      <vt:lpstr>Лінійні алгоритми</vt:lpstr>
      <vt:lpstr>Лінійні алгоритми</vt:lpstr>
      <vt:lpstr>Лінійні алгоритми</vt:lpstr>
      <vt:lpstr>Введення даних</vt:lpstr>
      <vt:lpstr>Введення даних</vt:lpstr>
      <vt:lpstr>Введення даних</vt:lpstr>
      <vt:lpstr>Введення даних</vt:lpstr>
      <vt:lpstr>Указівка присвоєння</vt:lpstr>
      <vt:lpstr>Указівка присвоєння</vt:lpstr>
      <vt:lpstr>Указівка присвоєння</vt:lpstr>
      <vt:lpstr>Указівка присвоєння</vt:lpstr>
      <vt:lpstr>Указівка присвоєння</vt:lpstr>
      <vt:lpstr>Виведення значень змінних</vt:lpstr>
      <vt:lpstr>Виведення значень змінних</vt:lpstr>
      <vt:lpstr>Коментарі в програмі</vt:lpstr>
      <vt:lpstr>Питання для самоперевірки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Сергій Григоренко</cp:lastModifiedBy>
  <cp:revision>890</cp:revision>
  <dcterms:created xsi:type="dcterms:W3CDTF">2016-06-06T19:48:43Z</dcterms:created>
  <dcterms:modified xsi:type="dcterms:W3CDTF">2019-05-03T09:07:47Z</dcterms:modified>
</cp:coreProperties>
</file>