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1483" r:id="rId3"/>
    <p:sldId id="1484" r:id="rId4"/>
    <p:sldId id="1485" r:id="rId5"/>
    <p:sldId id="1486" r:id="rId6"/>
    <p:sldId id="1487" r:id="rId7"/>
    <p:sldId id="1488" r:id="rId8"/>
    <p:sldId id="1491" r:id="rId9"/>
    <p:sldId id="1490" r:id="rId10"/>
    <p:sldId id="1492" r:id="rId11"/>
    <p:sldId id="1493" r:id="rId12"/>
    <p:sldId id="1494" r:id="rId13"/>
    <p:sldId id="1495" r:id="rId14"/>
    <p:sldId id="1496" r:id="rId15"/>
    <p:sldId id="1497" r:id="rId16"/>
    <p:sldId id="1502" r:id="rId17"/>
    <p:sldId id="1498" r:id="rId18"/>
    <p:sldId id="1499" r:id="rId19"/>
    <p:sldId id="710" r:id="rId20"/>
    <p:sldId id="1410" r:id="rId21"/>
    <p:sldId id="643" r:id="rId22"/>
    <p:sldId id="644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36E21"/>
    <a:srgbClr val="19426B"/>
    <a:srgbClr val="76C2AF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6" autoAdjust="0"/>
    <p:restoredTop sz="95059" autoAdjust="0"/>
  </p:normalViewPr>
  <p:slideViewPr>
    <p:cSldViewPr snapToGrid="0">
      <p:cViewPr varScale="1">
        <p:scale>
          <a:sx n="70" d="100"/>
          <a:sy n="70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3EF9-D93A-49DD-B6DA-4EFA04084110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9EB98-FC88-42CE-878C-F864990E45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8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1"/>
          <a:stretch/>
        </p:blipFill>
        <p:spPr>
          <a:xfrm>
            <a:off x="0" y="0"/>
            <a:ext cx="4747751" cy="500759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noFill/>
                </a:ln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25C8EF2-DC0B-480F-ABFF-5A7E911A1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Алгоритми з розгалуженнями</a:t>
            </a: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B8BC91CF-5CEB-4E23-83C7-B81AA48C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id="{096DDD04-7127-4063-A4D4-3647AE18C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і</a:t>
            </a:r>
            <a:r>
              <a:rPr lang="en-US" dirty="0"/>
              <a:t>f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Синтаксис умовного оператора в неповній формі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5F378-C118-4CCD-99B6-93CFF24D4408}"/>
              </a:ext>
            </a:extLst>
          </p:cNvPr>
          <p:cNvSpPr txBox="1"/>
          <p:nvPr/>
        </p:nvSpPr>
        <p:spPr>
          <a:xfrm>
            <a:off x="72008" y="1824798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</a:t>
            </a:r>
            <a:r>
              <a:rPr lang="en-US" sz="2800" b="1" i="1" kern="0" dirty="0">
                <a:solidFill>
                  <a:srgbClr val="FFFFFF"/>
                </a:solidFill>
              </a:rPr>
              <a:t>f &lt;</a:t>
            </a:r>
            <a:r>
              <a:rPr lang="uk-UA" sz="2800" b="1" i="1" kern="0" dirty="0">
                <a:solidFill>
                  <a:srgbClr val="FFFFFF"/>
                </a:solidFill>
              </a:rPr>
              <a:t>Умова&gt;: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___  &lt;Оператор&gt;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0F03E-2BAA-4DC0-87AE-394A449E4B52}"/>
              </a:ext>
            </a:extLst>
          </p:cNvPr>
          <p:cNvSpPr txBox="1"/>
          <p:nvPr/>
        </p:nvSpPr>
        <p:spPr>
          <a:xfrm>
            <a:off x="72008" y="288160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 </a:t>
            </a:r>
            <a:r>
              <a:rPr lang="uk-UA" sz="2800" b="1" kern="0" dirty="0">
                <a:solidFill>
                  <a:srgbClr val="FFFF00"/>
                </a:solidFill>
              </a:rPr>
              <a:t>___</a:t>
            </a:r>
            <a:r>
              <a:rPr lang="uk-UA" sz="2800" b="1" i="1" kern="0" dirty="0">
                <a:solidFill>
                  <a:srgbClr val="FFFFFF"/>
                </a:solidFill>
              </a:rPr>
              <a:t> — обов’язковий відступ від лівого краю.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Оператор 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en-US" sz="2800" b="1" i="1" kern="0" dirty="0">
                <a:solidFill>
                  <a:srgbClr val="FFFF00"/>
                </a:solidFill>
              </a:rPr>
              <a:t>f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перевіряє істинність зазначеної умови.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DE1FECE-5B7C-4123-8576-E29FC40DBAFC}"/>
              </a:ext>
            </a:extLst>
          </p:cNvPr>
          <p:cNvSpPr/>
          <p:nvPr/>
        </p:nvSpPr>
        <p:spPr>
          <a:xfrm>
            <a:off x="72006" y="3938409"/>
            <a:ext cx="5972332" cy="7758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умова істинна (</a:t>
            </a:r>
            <a:r>
              <a:rPr lang="en-US" sz="2800" b="1" i="1" kern="0" dirty="0">
                <a:solidFill>
                  <a:srgbClr val="FFFFFF"/>
                </a:solidFill>
              </a:rPr>
              <a:t>True)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DC7F8E6-0771-4087-8576-0EB4298111D8}"/>
              </a:ext>
            </a:extLst>
          </p:cNvPr>
          <p:cNvSpPr/>
          <p:nvPr/>
        </p:nvSpPr>
        <p:spPr>
          <a:xfrm>
            <a:off x="6149818" y="3938409"/>
            <a:ext cx="5972332" cy="7758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умова хибна (</a:t>
            </a:r>
            <a:r>
              <a:rPr lang="en-US" sz="2800" b="1" i="1" kern="0" dirty="0">
                <a:solidFill>
                  <a:srgbClr val="FFFFFF"/>
                </a:solidFill>
              </a:rPr>
              <a:t>False)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1EF870A-C134-42CF-9D87-E4E6225FFEDF}"/>
              </a:ext>
            </a:extLst>
          </p:cNvPr>
          <p:cNvSpPr/>
          <p:nvPr/>
        </p:nvSpPr>
        <p:spPr>
          <a:xfrm>
            <a:off x="72006" y="4816940"/>
            <a:ext cx="5972332" cy="1573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програма виконає блок дій, зазначених у частині  &lt;Оператор&gt;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E1625C1-B6C2-4169-BA62-7F4925DCA87F}"/>
              </a:ext>
            </a:extLst>
          </p:cNvPr>
          <p:cNvSpPr/>
          <p:nvPr/>
        </p:nvSpPr>
        <p:spPr>
          <a:xfrm>
            <a:off x="6149818" y="4816940"/>
            <a:ext cx="5972332" cy="1573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керування передається оператору, що міститься після оператора  і</a:t>
            </a:r>
            <a:r>
              <a:rPr lang="en-US" sz="2800" b="1" i="1" kern="0" dirty="0">
                <a:solidFill>
                  <a:srgbClr val="FFFFFF"/>
                </a:solidFill>
              </a:rPr>
              <a:t>f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і</a:t>
            </a:r>
            <a:r>
              <a:rPr lang="en-US" dirty="0"/>
              <a:t>f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Після виконання цієї програми у вікні консолі отримаємо результат  Правильно.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830F9C-68BB-40DE-9C8E-5168127EC3A0}"/>
              </a:ext>
            </a:extLst>
          </p:cNvPr>
          <p:cNvSpPr txBox="1"/>
          <p:nvPr/>
        </p:nvSpPr>
        <p:spPr>
          <a:xfrm>
            <a:off x="72008" y="227806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books = 10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books == 10: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    </a:t>
            </a:r>
            <a:r>
              <a:rPr lang="en-US" sz="2800" b="1" i="1" kern="0" dirty="0">
                <a:solidFill>
                  <a:srgbClr val="FFFFFF"/>
                </a:solidFill>
              </a:rPr>
              <a:t>print('</a:t>
            </a:r>
            <a:r>
              <a:rPr lang="uk-UA" sz="2800" b="1" i="1" kern="0" dirty="0">
                <a:solidFill>
                  <a:srgbClr val="FFFFFF"/>
                </a:solidFill>
              </a:rPr>
              <a:t>Правильно!</a:t>
            </a:r>
            <a:r>
              <a:rPr lang="en-US" sz="2800" b="1" i="1" kern="0" dirty="0">
                <a:solidFill>
                  <a:srgbClr val="FFFFFF"/>
                </a:solidFill>
              </a:rPr>
              <a:t>’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14" y="3790253"/>
            <a:ext cx="9639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і</a:t>
            </a:r>
            <a:r>
              <a:rPr lang="en-US" dirty="0"/>
              <a:t>f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Вітання Вітаю! виводиться, якщо користувач уводить літеру  у.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684AB-C432-4294-AAAA-543D7EC5CF2B}"/>
              </a:ext>
            </a:extLst>
          </p:cNvPr>
          <p:cNvSpPr txBox="1"/>
          <p:nvPr/>
        </p:nvSpPr>
        <p:spPr>
          <a:xfrm>
            <a:off x="72008" y="2242295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answer = input('</a:t>
            </a:r>
            <a:r>
              <a:rPr lang="uk-UA" sz="2800" b="1" i="1" kern="0" dirty="0">
                <a:solidFill>
                  <a:srgbClr val="FFFFFF"/>
                </a:solidFill>
              </a:rPr>
              <a:t>Сьогодні твій день народження? (</a:t>
            </a:r>
            <a:r>
              <a:rPr lang="en-US" sz="2800" b="1" i="1" kern="0" dirty="0">
                <a:solidFill>
                  <a:srgbClr val="FFFFFF"/>
                </a:solidFill>
              </a:rPr>
              <a:t>y/n)')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answer == 'y’: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print('</a:t>
            </a:r>
            <a:r>
              <a:rPr lang="uk-UA" sz="2800" b="1" i="1" kern="0" dirty="0">
                <a:solidFill>
                  <a:srgbClr val="FFFFFF"/>
                </a:solidFill>
              </a:rPr>
              <a:t>Вітаю!')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E7033B-78E1-4939-BD0C-85E75D208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868" y="4200402"/>
            <a:ext cx="7180263" cy="217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6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 ... else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Алгоритмічній конструкції «повне розгалуження» відповідає умовний оператор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if ... else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2EC03F-0452-4258-9FE5-B29964417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004" y="2328862"/>
            <a:ext cx="8171992" cy="41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 ... else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Синтаксис умовного оператора в повній формі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13862-71DE-42C1-A9F1-A0E1822143BC}"/>
              </a:ext>
            </a:extLst>
          </p:cNvPr>
          <p:cNvSpPr txBox="1"/>
          <p:nvPr/>
        </p:nvSpPr>
        <p:spPr>
          <a:xfrm>
            <a:off x="72008" y="1834958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if</a:t>
            </a:r>
            <a:r>
              <a:rPr lang="uk-UA" sz="2800" b="1" i="1" kern="0" dirty="0">
                <a:solidFill>
                  <a:srgbClr val="FFFFFF"/>
                </a:solidFill>
              </a:rPr>
              <a:t> &lt;Умова&gt; 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&lt;Оператор 1&gt;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else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&lt;Оператор 2&gt;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4BD56E6-9714-4A21-9239-7B24CBDD53B1}"/>
              </a:ext>
            </a:extLst>
          </p:cNvPr>
          <p:cNvSpPr/>
          <p:nvPr/>
        </p:nvSpPr>
        <p:spPr>
          <a:xfrm>
            <a:off x="72006" y="3765689"/>
            <a:ext cx="5972332" cy="7758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умова істинна (</a:t>
            </a:r>
            <a:r>
              <a:rPr lang="en-US" sz="2800" b="1" i="1" kern="0" dirty="0">
                <a:solidFill>
                  <a:srgbClr val="FFFFFF"/>
                </a:solidFill>
              </a:rPr>
              <a:t>True)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C1960C3-16E2-4189-8F2A-A6FF6DDE91D7}"/>
              </a:ext>
            </a:extLst>
          </p:cNvPr>
          <p:cNvSpPr/>
          <p:nvPr/>
        </p:nvSpPr>
        <p:spPr>
          <a:xfrm>
            <a:off x="6149818" y="3765689"/>
            <a:ext cx="5972332" cy="7758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умова хибна (</a:t>
            </a:r>
            <a:r>
              <a:rPr lang="en-US" sz="2800" b="1" i="1" kern="0" dirty="0">
                <a:solidFill>
                  <a:srgbClr val="FFFFFF"/>
                </a:solidFill>
              </a:rPr>
              <a:t>False)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8E81701-7A3E-4D8C-BF72-BEBD1A5F099A}"/>
              </a:ext>
            </a:extLst>
          </p:cNvPr>
          <p:cNvSpPr/>
          <p:nvPr/>
        </p:nvSpPr>
        <p:spPr>
          <a:xfrm>
            <a:off x="72006" y="4644220"/>
            <a:ext cx="5972332" cy="18581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програма виконає блок дій &lt;Оператор 1&gt;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0123C80-9DC8-4076-B801-ADEEB8AC30A1}"/>
              </a:ext>
            </a:extLst>
          </p:cNvPr>
          <p:cNvSpPr/>
          <p:nvPr/>
        </p:nvSpPr>
        <p:spPr>
          <a:xfrm>
            <a:off x="6149818" y="4644220"/>
            <a:ext cx="5972332" cy="18581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виконується блок дій &lt;Оператор 2&gt;, який міститься після службового слова  е</a:t>
            </a:r>
            <a:r>
              <a:rPr lang="en-US" sz="2800" b="1" i="1" kern="0" dirty="0" err="1">
                <a:solidFill>
                  <a:schemeClr val="bg1"/>
                </a:solidFill>
              </a:rPr>
              <a:t>lse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 ... else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Після виконання цієї програми у вікні консолі отримаємо результат  Неправильно.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EC5AF-E10C-4BE6-8D38-6E71CE10E796}"/>
              </a:ext>
            </a:extLst>
          </p:cNvPr>
          <p:cNvSpPr txBox="1"/>
          <p:nvPr/>
        </p:nvSpPr>
        <p:spPr>
          <a:xfrm>
            <a:off x="70929" y="2267904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 = 13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a == 12: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print('</a:t>
            </a:r>
            <a:r>
              <a:rPr lang="uk-UA" sz="2800" b="1" i="1" kern="0" dirty="0">
                <a:solidFill>
                  <a:srgbClr val="FFFFFF"/>
                </a:solidFill>
              </a:rPr>
              <a:t>Правильно')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else: #  </a:t>
            </a:r>
            <a:r>
              <a:rPr lang="uk-UA" sz="2800" b="1" i="1" kern="0" dirty="0">
                <a:solidFill>
                  <a:srgbClr val="FFFFFF"/>
                </a:solidFill>
              </a:rPr>
              <a:t>Інакше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print('</a:t>
            </a:r>
            <a:r>
              <a:rPr lang="uk-UA" sz="2800" b="1" i="1" kern="0" dirty="0">
                <a:solidFill>
                  <a:srgbClr val="FFFFFF"/>
                </a:solidFill>
              </a:rPr>
              <a:t>Неправильно')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 ... else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користувач уводить літеру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у, виводиться вітання Вітаю!, інакше текст Щасти тобі!.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C491B-1C78-4929-BCA1-121C50D9CF4E}"/>
              </a:ext>
            </a:extLst>
          </p:cNvPr>
          <p:cNvSpPr txBox="1"/>
          <p:nvPr/>
        </p:nvSpPr>
        <p:spPr>
          <a:xfrm>
            <a:off x="72008" y="2278064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answer = input('</a:t>
            </a:r>
            <a:r>
              <a:rPr lang="uk-UA" sz="2800" b="1" i="1" kern="0" dirty="0">
                <a:solidFill>
                  <a:srgbClr val="FFFFFF"/>
                </a:solidFill>
              </a:rPr>
              <a:t>Сьогодні твій день народження? (</a:t>
            </a:r>
            <a:r>
              <a:rPr lang="en-US" sz="2800" b="1" i="1" kern="0" dirty="0">
                <a:solidFill>
                  <a:srgbClr val="FFFFFF"/>
                </a:solidFill>
              </a:rPr>
              <a:t>y/n)')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answer == 'y’: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print('</a:t>
            </a:r>
            <a:r>
              <a:rPr lang="uk-UA" sz="2800" b="1" i="1" kern="0" dirty="0">
                <a:solidFill>
                  <a:srgbClr val="FFFFFF"/>
                </a:solidFill>
              </a:rPr>
              <a:t>Вітаю!')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else: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print('</a:t>
            </a:r>
            <a:r>
              <a:rPr lang="uk-UA" sz="2800" b="1" i="1" kern="0" dirty="0">
                <a:solidFill>
                  <a:srgbClr val="FFFFFF"/>
                </a:solidFill>
              </a:rPr>
              <a:t>Щасти тобі!')</a:t>
            </a:r>
          </a:p>
        </p:txBody>
      </p:sp>
    </p:spTree>
    <p:extLst>
      <p:ext uri="{BB962C8B-B14F-4D97-AF65-F5344CB8AC3E}">
        <p14:creationId xmlns:p14="http://schemas.microsoft.com/office/powerpoint/2010/main" val="22323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 ... else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Оператор  </a:t>
            </a:r>
            <a:r>
              <a:rPr lang="en-US" sz="2800" b="1" i="1" kern="0" dirty="0">
                <a:solidFill>
                  <a:srgbClr val="FFFFFF"/>
                </a:solidFill>
              </a:rPr>
              <a:t>if </a:t>
            </a:r>
            <a:r>
              <a:rPr lang="uk-UA" sz="2800" b="1" i="1" kern="0" dirty="0">
                <a:solidFill>
                  <a:srgbClr val="FFFFFF"/>
                </a:solidFill>
              </a:rPr>
              <a:t>реалізує таку дію: якщо  </a:t>
            </a:r>
            <a:r>
              <a:rPr lang="en-US" sz="2800" b="1" i="1" kern="0" dirty="0">
                <a:solidFill>
                  <a:srgbClr val="FFFFFF"/>
                </a:solidFill>
              </a:rPr>
              <a:t>a &gt; b, </a:t>
            </a:r>
            <a:r>
              <a:rPr lang="uk-UA" sz="2800" b="1" i="1" kern="0" dirty="0">
                <a:solidFill>
                  <a:srgbClr val="FFFFFF"/>
                </a:solidFill>
              </a:rPr>
              <a:t>то змінні міняються значеннями так, щоб виявилося  </a:t>
            </a:r>
            <a:r>
              <a:rPr lang="en-US" sz="2800" b="1" i="1" kern="0" dirty="0">
                <a:solidFill>
                  <a:srgbClr val="FFFFFF"/>
                </a:solidFill>
              </a:rPr>
              <a:t>a &lt; 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66B3B-BB05-48C4-BED3-2CF13ECA9C00}"/>
              </a:ext>
            </a:extLst>
          </p:cNvPr>
          <p:cNvSpPr txBox="1"/>
          <p:nvPr/>
        </p:nvSpPr>
        <p:spPr>
          <a:xfrm>
            <a:off x="72008" y="2247584"/>
            <a:ext cx="120501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 = 5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b = 2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a &gt; b 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c = a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a = b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b = c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print ('a 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 b </a:t>
            </a:r>
            <a:r>
              <a:rPr lang="uk-UA" sz="2800" b="1" i="1" kern="0" dirty="0">
                <a:solidFill>
                  <a:srgbClr val="FFFFFF"/>
                </a:solidFill>
              </a:rPr>
              <a:t>помінялися значеннями')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else 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print ('</a:t>
            </a:r>
            <a:r>
              <a:rPr lang="uk-UA" sz="2800" b="1" i="1" kern="0" dirty="0">
                <a:solidFill>
                  <a:srgbClr val="FFFFFF"/>
                </a:solidFill>
              </a:rPr>
              <a:t>обміну значеннями не потрібно')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print ('a = ', a, 'b = ', b)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7B849A-15BE-4F0D-8C6F-829088023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31" y="2247584"/>
            <a:ext cx="6319261" cy="25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 ... else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D3CFC-8C53-4B7C-B63E-D6BD344A7DA1}"/>
              </a:ext>
            </a:extLst>
          </p:cNvPr>
          <p:cNvSpPr txBox="1"/>
          <p:nvPr/>
        </p:nvSpPr>
        <p:spPr>
          <a:xfrm>
            <a:off x="72008" y="2736502"/>
            <a:ext cx="490639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оператор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if</a:t>
            </a:r>
            <a:r>
              <a:rPr lang="uk-UA" sz="2800" b="1" i="1" kern="0" dirty="0">
                <a:solidFill>
                  <a:srgbClr val="FFFFFF"/>
                </a:solidFill>
              </a:rPr>
              <a:t> є важливим інструментом програмування, який стане вам у пригоді під час створення тестових та ігрових програм.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B27A76-9454-4C61-AFC5-E53A90A76AC4}"/>
              </a:ext>
            </a:extLst>
          </p:cNvPr>
          <p:cNvSpPr txBox="1"/>
          <p:nvPr/>
        </p:nvSpPr>
        <p:spPr>
          <a:xfrm>
            <a:off x="1567543" y="1196763"/>
            <a:ext cx="105546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Зверніть увагу на відступи від лівого краю:  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команди, вкладені в гілки оператора  </a:t>
            </a:r>
            <a:r>
              <a:rPr lang="uk-UA" sz="2800" b="1" i="1" kern="0" dirty="0" err="1">
                <a:solidFill>
                  <a:srgbClr val="FFFF00"/>
                </a:solidFill>
              </a:rPr>
              <a:t>if</a:t>
            </a:r>
            <a:r>
              <a:rPr lang="uk-UA" sz="2800" b="1" i="1" kern="0" dirty="0">
                <a:solidFill>
                  <a:srgbClr val="FFFFFF"/>
                </a:solidFill>
              </a:rPr>
              <a:t>, записані на одній вертикалі.</a:t>
            </a:r>
          </a:p>
        </p:txBody>
      </p:sp>
      <p:pic>
        <p:nvPicPr>
          <p:cNvPr id="13" name="Picture 2" descr="attention, notice, warning icon">
            <a:extLst>
              <a:ext uri="{FF2B5EF4-FFF2-40B4-BE49-F238E27FC236}">
                <a16:creationId xmlns:a16="http://schemas.microsoft.com/office/drawing/2014/main" id="{E212531F-608C-4879-BCE3-0EB14F1D4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unctionalworks-backend--prod.s3.amazonaws.com/logos/1c527152c03b30cfaceb5dee4687c5db">
            <a:extLst>
              <a:ext uri="{FF2B5EF4-FFF2-40B4-BE49-F238E27FC236}">
                <a16:creationId xmlns:a16="http://schemas.microsoft.com/office/drawing/2014/main" id="{E4E198ED-B9B5-47F5-ABF4-AA13BC84E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5" b="5187"/>
          <a:stretch/>
        </p:blipFill>
        <p:spPr bwMode="auto">
          <a:xfrm>
            <a:off x="5111326" y="2736502"/>
            <a:ext cx="7008666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1396"/>
            <a:ext cx="12192000" cy="27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Логічні операції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Окрім уже відомих нам числового та рядкового типів даних, у мові 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логічний тип </a:t>
            </a:r>
            <a:r>
              <a:rPr lang="en-US" sz="2800" b="1" i="1" kern="0" dirty="0">
                <a:solidFill>
                  <a:srgbClr val="FFFF00"/>
                </a:solidFill>
              </a:rPr>
              <a:t>bool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Змінна типу  </a:t>
            </a:r>
            <a:r>
              <a:rPr lang="en-US" sz="2800" b="1" i="1" kern="0" dirty="0">
                <a:solidFill>
                  <a:srgbClr val="FFFFFF"/>
                </a:solidFill>
              </a:rPr>
              <a:t>bool </a:t>
            </a:r>
            <a:r>
              <a:rPr lang="uk-UA" sz="2800" b="1" i="1" kern="0" dirty="0">
                <a:solidFill>
                  <a:srgbClr val="FFFFFF"/>
                </a:solidFill>
              </a:rPr>
              <a:t>може набувати одного з двох значень: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C388143-FCD7-43B1-9997-318ECA0A6D7E}"/>
              </a:ext>
            </a:extLst>
          </p:cNvPr>
          <p:cNvSpPr/>
          <p:nvPr/>
        </p:nvSpPr>
        <p:spPr>
          <a:xfrm>
            <a:off x="69850" y="2713178"/>
            <a:ext cx="5972332" cy="7799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True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18CDA52-3437-43B7-8E22-D7A6B35DF243}"/>
              </a:ext>
            </a:extLst>
          </p:cNvPr>
          <p:cNvSpPr/>
          <p:nvPr/>
        </p:nvSpPr>
        <p:spPr>
          <a:xfrm>
            <a:off x="6149820" y="2713178"/>
            <a:ext cx="5972332" cy="7799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False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754B81D-D3D3-4CF5-9DFD-92C693D782FB}"/>
              </a:ext>
            </a:extLst>
          </p:cNvPr>
          <p:cNvSpPr/>
          <p:nvPr/>
        </p:nvSpPr>
        <p:spPr>
          <a:xfrm>
            <a:off x="69850" y="3625809"/>
            <a:ext cx="5972332" cy="7799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Істина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808DC10-8638-4EA8-AB94-0CD18755DDDC}"/>
              </a:ext>
            </a:extLst>
          </p:cNvPr>
          <p:cNvSpPr/>
          <p:nvPr/>
        </p:nvSpPr>
        <p:spPr>
          <a:xfrm>
            <a:off x="6149820" y="3625809"/>
            <a:ext cx="5972332" cy="7799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Хибність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6F7C4A-F164-4D68-8F22-BFAFFB21694F}"/>
              </a:ext>
            </a:extLst>
          </p:cNvPr>
          <p:cNvSpPr txBox="1"/>
          <p:nvPr/>
        </p:nvSpPr>
        <p:spPr>
          <a:xfrm>
            <a:off x="69850" y="4538440"/>
            <a:ext cx="4753992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Якщо змінній надати значення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це буде змінна типу </a:t>
            </a:r>
            <a:r>
              <a:rPr lang="en-US" sz="2800" b="1" i="1" kern="0" dirty="0">
                <a:solidFill>
                  <a:srgbClr val="FFFF00"/>
                </a:solidFill>
              </a:rPr>
              <a:t>bool</a:t>
            </a:r>
            <a:r>
              <a:rPr lang="en-US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CB536E-58DD-4BD2-8E29-EDA3AC29A4A8}"/>
              </a:ext>
            </a:extLst>
          </p:cNvPr>
          <p:cNvSpPr txBox="1"/>
          <p:nvPr/>
        </p:nvSpPr>
        <p:spPr>
          <a:xfrm>
            <a:off x="4978400" y="4537852"/>
            <a:ext cx="714159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type(True)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&lt;class 'bool'&gt;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a = True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print (a)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5405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§ 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 записується й виконується умовний оператор у неповній формі?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7559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 записується й виконується умовний оператор у повній формі?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A3AF2-268A-4B4F-8A76-38BB744811A8}"/>
              </a:ext>
            </a:extLst>
          </p:cNvPr>
          <p:cNvSpPr txBox="1"/>
          <p:nvPr/>
        </p:nvSpPr>
        <p:spPr>
          <a:xfrm>
            <a:off x="70929" y="335443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 виконуються логічні операції  and,  or,  not?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22286-4A2C-4B0A-9E6D-611B31424D4E}"/>
              </a:ext>
            </a:extLst>
          </p:cNvPr>
          <p:cNvSpPr txBox="1"/>
          <p:nvPr/>
        </p:nvSpPr>
        <p:spPr>
          <a:xfrm>
            <a:off x="70929" y="4002139"/>
            <a:ext cx="10454845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Запишіть мовою програмування прості умови: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	а)  х більше 10;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	б)  x не більше  y;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	в)  x — парне число.</a:t>
            </a:r>
          </a:p>
        </p:txBody>
      </p:sp>
    </p:spTree>
    <p:extLst>
      <p:ext uri="{BB962C8B-B14F-4D97-AF65-F5344CB8AC3E}">
        <p14:creationId xmlns:p14="http://schemas.microsoft.com/office/powerpoint/2010/main" val="37381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7-132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132</a:t>
            </a:r>
          </a:p>
        </p:txBody>
      </p:sp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499753-8159-4B4C-AB9C-E1DCF77518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AB736A09-FE01-4ED9-811E-A7BE840A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lgorithm, diagram, flowchart, usability, workflow icon">
            <a:extLst>
              <a:ext uri="{FF2B5EF4-FFF2-40B4-BE49-F238E27FC236}">
                <a16:creationId xmlns:a16="http://schemas.microsoft.com/office/drawing/2014/main" id="{30B7D5A4-6A66-4726-9D49-090CF7B8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Логічні операції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Умови в програмі записуються у вигляді логічних виразів.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D9636-3685-4DCC-AF6A-164D15ABF68F}"/>
              </a:ext>
            </a:extLst>
          </p:cNvPr>
          <p:cNvSpPr txBox="1"/>
          <p:nvPr/>
        </p:nvSpPr>
        <p:spPr>
          <a:xfrm>
            <a:off x="5175502" y="4344608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1C85E-6579-484A-A0F7-C2BEB2370BC7}"/>
              </a:ext>
            </a:extLst>
          </p:cNvPr>
          <p:cNvSpPr txBox="1"/>
          <p:nvPr/>
        </p:nvSpPr>
        <p:spPr>
          <a:xfrm>
            <a:off x="69850" y="227806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Логічними</a:t>
            </a:r>
            <a:r>
              <a:rPr lang="uk-UA" sz="2800" b="1" i="1" kern="0" dirty="0">
                <a:solidFill>
                  <a:srgbClr val="FFFFFF"/>
                </a:solidFill>
              </a:rPr>
              <a:t> є вирази, результатом яких є: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039BA226-A691-4F57-B01E-EFB8A1D44A73}"/>
              </a:ext>
            </a:extLst>
          </p:cNvPr>
          <p:cNvGrpSpPr/>
          <p:nvPr/>
        </p:nvGrpSpPr>
        <p:grpSpPr>
          <a:xfrm>
            <a:off x="72007" y="2923993"/>
            <a:ext cx="4985515" cy="3426007"/>
            <a:chOff x="72007" y="2923993"/>
            <a:chExt cx="4985515" cy="3426007"/>
          </a:xfrm>
        </p:grpSpPr>
        <p:pic>
          <p:nvPicPr>
            <p:cNvPr id="2052" name="Picture 4" descr="Ð ÐµÐ·ÑÐ»ÑÑÐ°Ñ Ð¿Ð¾ÑÑÐºÑ Ð·Ð¾Ð±ÑÐ°Ð¶ÐµÐ½Ñ Ð·Ð° Ð·Ð°Ð¿Ð¸ÑÐ¾Ð¼ &quot;true or false Ð²ÐµÐºÑÐ¾Ñ&quot;">
              <a:extLst>
                <a:ext uri="{FF2B5EF4-FFF2-40B4-BE49-F238E27FC236}">
                  <a16:creationId xmlns:a16="http://schemas.microsoft.com/office/drawing/2014/main" id="{FC29A8D0-43D4-410F-9F25-5290816DF6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15"/>
            <a:stretch/>
          </p:blipFill>
          <p:spPr bwMode="auto">
            <a:xfrm>
              <a:off x="3195358" y="2923993"/>
              <a:ext cx="1862164" cy="342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2797047E-0961-4B48-8B6A-D6BDAFD3640B}"/>
                </a:ext>
              </a:extLst>
            </p:cNvPr>
            <p:cNvSpPr/>
            <p:nvPr/>
          </p:nvSpPr>
          <p:spPr>
            <a:xfrm>
              <a:off x="72007" y="2928477"/>
              <a:ext cx="3009688" cy="342152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i="1" kern="0" dirty="0">
                  <a:solidFill>
                    <a:srgbClr val="FFFFFF"/>
                  </a:solidFill>
                </a:rPr>
                <a:t>True</a:t>
              </a:r>
              <a:endParaRPr lang="uk-UA" sz="4000" b="1" i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99E7EE8D-D4EF-4B9E-AD45-3EA1A23AB018}"/>
              </a:ext>
            </a:extLst>
          </p:cNvPr>
          <p:cNvGrpSpPr/>
          <p:nvPr/>
        </p:nvGrpSpPr>
        <p:grpSpPr>
          <a:xfrm>
            <a:off x="7130160" y="2985549"/>
            <a:ext cx="4989832" cy="3426007"/>
            <a:chOff x="7130160" y="2985549"/>
            <a:chExt cx="4989832" cy="3426007"/>
          </a:xfrm>
        </p:grpSpPr>
        <p:pic>
          <p:nvPicPr>
            <p:cNvPr id="12" name="Picture 4" descr="Ð ÐµÐ·ÑÐ»ÑÑÐ°Ñ Ð¿Ð¾ÑÑÐºÑ Ð·Ð¾Ð±ÑÐ°Ð¶ÐµÐ½Ñ Ð·Ð° Ð·Ð°Ð¿Ð¸ÑÐ¾Ð¼ &quot;true or false Ð²ÐµÐºÑÐ¾Ñ&quot;">
              <a:extLst>
                <a:ext uri="{FF2B5EF4-FFF2-40B4-BE49-F238E27FC236}">
                  <a16:creationId xmlns:a16="http://schemas.microsoft.com/office/drawing/2014/main" id="{A73877DF-7CDC-4EBA-8DC4-31DF098BC7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6" r="-1"/>
            <a:stretch/>
          </p:blipFill>
          <p:spPr bwMode="auto">
            <a:xfrm>
              <a:off x="10257828" y="2985549"/>
              <a:ext cx="1862164" cy="342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490D7778-89F2-4539-9DC6-F21A5F103E8C}"/>
                </a:ext>
              </a:extLst>
            </p:cNvPr>
            <p:cNvSpPr/>
            <p:nvPr/>
          </p:nvSpPr>
          <p:spPr>
            <a:xfrm>
              <a:off x="7130160" y="2990033"/>
              <a:ext cx="3009688" cy="342152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i="1" kern="0" dirty="0">
                  <a:solidFill>
                    <a:srgbClr val="FFFFFF"/>
                  </a:solidFill>
                </a:rPr>
                <a:t>False</a:t>
              </a:r>
              <a:endParaRPr lang="uk-UA" sz="4000" b="1" i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9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Логічні операції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Простий логічний вираз (проста умова) утворюється за допомогою логічних операцій: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FCF0EDC9-5B3E-487B-8C10-21C9BF4F4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91374"/>
              </p:ext>
            </p:extLst>
          </p:nvPr>
        </p:nvGraphicFramePr>
        <p:xfrm>
          <a:off x="72008" y="2248118"/>
          <a:ext cx="12050142" cy="39319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74231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372872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3078480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2500630">
                  <a:extLst>
                    <a:ext uri="{9D8B030D-6E8A-4147-A177-3AD203B41FA5}">
                      <a16:colId xmlns:a16="http://schemas.microsoft.com/office/drawing/2014/main" val="1687777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Знак операції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/>
                        <a:t>Значення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/>
                        <a:t>Логічний вираз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/>
                        <a:t>Результат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0" noProof="0" dirty="0"/>
                        <a:t>==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Дорівнює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/>
                        <a:t>8==9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/>
                        <a:t>False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0" noProof="0" dirty="0"/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Більше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noProof="0" dirty="0"/>
                        <a:t>8&gt;9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 err="1"/>
                        <a:t>False</a:t>
                      </a:r>
                      <a:endParaRPr lang="uk-UA" sz="2400" b="1" i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0" noProof="0" dirty="0"/>
                        <a:t>&lt;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/>
                        <a:t>Менше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8&lt;9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 err="1"/>
                        <a:t>True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0" noProof="0" dirty="0"/>
                        <a:t>&gt;=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Більше або дорівнює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noProof="0" dirty="0"/>
                        <a:t>5&gt;=5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 err="1"/>
                        <a:t>True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94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noProof="0" dirty="0"/>
                        <a:t>&lt;=</a:t>
                      </a:r>
                      <a:endParaRPr lang="uk-UA" sz="2400" b="1" i="0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noProof="0" dirty="0" err="1"/>
                        <a:t>Менше</a:t>
                      </a:r>
                      <a:r>
                        <a:rPr lang="uk-UA" sz="2400" b="1" i="1" noProof="0" dirty="0"/>
                        <a:t> або дорівнює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5</a:t>
                      </a:r>
                      <a:r>
                        <a:rPr lang="en-US" sz="2400" b="1" i="1" noProof="0" dirty="0"/>
                        <a:t>&lt;=2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 err="1"/>
                        <a:t>False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27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noProof="0" dirty="0"/>
                        <a:t>!=</a:t>
                      </a:r>
                      <a:endParaRPr lang="uk-UA" sz="2400" b="1" i="0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Не дорівнює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2!=</a:t>
                      </a:r>
                      <a:r>
                        <a:rPr lang="en-US" sz="2400" b="1" i="1" noProof="0" dirty="0"/>
                        <a:t>5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 err="1"/>
                        <a:t>True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182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Логічні операції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Бувають ситуації, коли одночасно необхідно перевірити виконання кількох умов.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99D60-1FB3-416D-9B7E-550A18D07C35}"/>
              </a:ext>
            </a:extLst>
          </p:cNvPr>
          <p:cNvSpPr txBox="1"/>
          <p:nvPr/>
        </p:nvSpPr>
        <p:spPr>
          <a:xfrm>
            <a:off x="1403648" y="247691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Складена умова </a:t>
            </a:r>
            <a:r>
              <a:rPr lang="uk-UA" sz="2800" b="1" i="1" kern="0" dirty="0">
                <a:solidFill>
                  <a:srgbClr val="FFFFFF"/>
                </a:solidFill>
              </a:rPr>
              <a:t>— це кілька простих умов, з’єднаних логічними операціями</a:t>
            </a:r>
            <a:r>
              <a:rPr lang="ru-RU" sz="2800" b="1" i="1" kern="0" dirty="0">
                <a:solidFill>
                  <a:srgbClr val="FFFFFF"/>
                </a:solidFill>
              </a:rPr>
              <a:t>: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4FA2BC49-65AE-402D-8140-ED3D7B8F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3018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EFEA03F-A7EA-4385-B905-F9E81553F3C8}"/>
              </a:ext>
            </a:extLst>
          </p:cNvPr>
          <p:cNvSpPr/>
          <p:nvPr/>
        </p:nvSpPr>
        <p:spPr>
          <a:xfrm>
            <a:off x="72007" y="3640343"/>
            <a:ext cx="3973050" cy="12161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AND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F083258-29DE-407D-8F6B-EC80A9172B6A}"/>
              </a:ext>
            </a:extLst>
          </p:cNvPr>
          <p:cNvSpPr/>
          <p:nvPr/>
        </p:nvSpPr>
        <p:spPr>
          <a:xfrm>
            <a:off x="4110552" y="3640343"/>
            <a:ext cx="3973050" cy="12161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OR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13DEAAB-2100-44B8-AA4F-EF9F7BF143BC}"/>
              </a:ext>
            </a:extLst>
          </p:cNvPr>
          <p:cNvSpPr/>
          <p:nvPr/>
        </p:nvSpPr>
        <p:spPr>
          <a:xfrm>
            <a:off x="8149100" y="3640343"/>
            <a:ext cx="3973050" cy="12161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NOT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11FCF3E-0947-41E9-918E-DC4B5F5C1F10}"/>
              </a:ext>
            </a:extLst>
          </p:cNvPr>
          <p:cNvSpPr/>
          <p:nvPr/>
        </p:nvSpPr>
        <p:spPr>
          <a:xfrm>
            <a:off x="72007" y="4975779"/>
            <a:ext cx="3973050" cy="15346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логічне  І, інакше — логічний добуток)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816C29B-0AE8-4696-89C4-7720028849A7}"/>
              </a:ext>
            </a:extLst>
          </p:cNvPr>
          <p:cNvSpPr/>
          <p:nvPr/>
        </p:nvSpPr>
        <p:spPr>
          <a:xfrm>
            <a:off x="4110552" y="4975779"/>
            <a:ext cx="3973050" cy="15346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логічне  АБО, інакше — логічна сума)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D78B1A11-DA6D-4C1E-8F8E-CC5708689F20}"/>
              </a:ext>
            </a:extLst>
          </p:cNvPr>
          <p:cNvSpPr/>
          <p:nvPr/>
        </p:nvSpPr>
        <p:spPr>
          <a:xfrm>
            <a:off x="8149100" y="4975779"/>
            <a:ext cx="3973050" cy="15346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логічне заперечення)</a:t>
            </a:r>
          </a:p>
        </p:txBody>
      </p:sp>
    </p:spTree>
    <p:extLst>
      <p:ext uri="{BB962C8B-B14F-4D97-AF65-F5344CB8AC3E}">
        <p14:creationId xmlns:p14="http://schemas.microsoft.com/office/powerpoint/2010/main" val="42504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Логічні операції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приклади складених умов.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16E36-81B2-4FF7-8EC9-258C8C4D6E7E}"/>
              </a:ext>
            </a:extLst>
          </p:cNvPr>
          <p:cNvSpPr txBox="1"/>
          <p:nvPr/>
        </p:nvSpPr>
        <p:spPr>
          <a:xfrm>
            <a:off x="4521200" y="1852107"/>
            <a:ext cx="759822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рівнозначне виразу  а &gt; 3;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A437F9A-F381-4302-ADA9-2C2C56F0D302}"/>
              </a:ext>
            </a:extLst>
          </p:cNvPr>
          <p:cNvSpPr/>
          <p:nvPr/>
        </p:nvSpPr>
        <p:spPr>
          <a:xfrm>
            <a:off x="72008" y="1852107"/>
            <a:ext cx="4347592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not </a:t>
            </a:r>
            <a:r>
              <a:rPr lang="uk-UA" sz="2800" b="1" i="1" kern="0" dirty="0">
                <a:solidFill>
                  <a:srgbClr val="FFFFFF"/>
                </a:solidFill>
              </a:rPr>
              <a:t>а &lt;= 3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A7D53-655A-40EA-A9C2-8C72EDA92272}"/>
              </a:ext>
            </a:extLst>
          </p:cNvPr>
          <p:cNvSpPr txBox="1"/>
          <p:nvPr/>
        </p:nvSpPr>
        <p:spPr>
          <a:xfrm>
            <a:off x="4521200" y="2475356"/>
            <a:ext cx="7598224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істинне тоді й тільки тоді, коли значення  </a:t>
            </a:r>
            <a:r>
              <a:rPr lang="en-US" sz="2800" b="1" i="1" kern="0" dirty="0">
                <a:solidFill>
                  <a:srgbClr val="FFFFFF"/>
                </a:solidFill>
              </a:rPr>
              <a:t>age </a:t>
            </a:r>
            <a:r>
              <a:rPr lang="uk-UA" sz="2800" b="1" i="1" kern="0" dirty="0">
                <a:solidFill>
                  <a:srgbClr val="FFFFFF"/>
                </a:solidFill>
              </a:rPr>
              <a:t>розташовується в проміжку від 10 до 18 включно;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285FD1E-79C8-4BF9-83A3-DA858BA860E2}"/>
              </a:ext>
            </a:extLst>
          </p:cNvPr>
          <p:cNvSpPr/>
          <p:nvPr/>
        </p:nvSpPr>
        <p:spPr>
          <a:xfrm>
            <a:off x="72008" y="2475355"/>
            <a:ext cx="4347592" cy="13849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age &gt;= 10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and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age &lt;= 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D72768-EE00-425D-9703-773E9DDF62FC}"/>
              </a:ext>
            </a:extLst>
          </p:cNvPr>
          <p:cNvSpPr txBox="1"/>
          <p:nvPr/>
        </p:nvSpPr>
        <p:spPr>
          <a:xfrm>
            <a:off x="4521200" y="3959589"/>
            <a:ext cx="7598224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істинне для всіх значень  </a:t>
            </a:r>
            <a:r>
              <a:rPr lang="en-US" sz="2800" b="1" i="1" kern="0" dirty="0">
                <a:solidFill>
                  <a:srgbClr val="FFFFFF"/>
                </a:solidFill>
              </a:rPr>
              <a:t>age, </a:t>
            </a:r>
            <a:r>
              <a:rPr lang="uk-UA" sz="2800" b="1" i="1" kern="0" dirty="0">
                <a:solidFill>
                  <a:srgbClr val="FFFFFF"/>
                </a:solidFill>
              </a:rPr>
              <a:t>які не належать проміжку від 10 до 18.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43E00AA-C0C7-440E-8385-8B233BB04583}"/>
              </a:ext>
            </a:extLst>
          </p:cNvPr>
          <p:cNvSpPr/>
          <p:nvPr/>
        </p:nvSpPr>
        <p:spPr>
          <a:xfrm>
            <a:off x="72008" y="3959588"/>
            <a:ext cx="4347592" cy="13849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age &lt; 10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Or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age &gt; 18</a:t>
            </a:r>
          </a:p>
        </p:txBody>
      </p:sp>
    </p:spTree>
    <p:extLst>
      <p:ext uri="{BB962C8B-B14F-4D97-AF65-F5344CB8AC3E}">
        <p14:creationId xmlns:p14="http://schemas.microsoft.com/office/powerpoint/2010/main" val="1864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Логічні операції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Логічні операції працюють і у вікні консолі. Виконаємо цей приклад, щоб ознайомитися з результатами обчислення логічних виразів: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C8571-2569-4D11-9144-3D3C05AC90AD}"/>
              </a:ext>
            </a:extLst>
          </p:cNvPr>
          <p:cNvSpPr txBox="1"/>
          <p:nvPr/>
        </p:nvSpPr>
        <p:spPr>
          <a:xfrm>
            <a:off x="72008" y="2706022"/>
            <a:ext cx="12050142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&gt;&gt;&gt; </a:t>
            </a:r>
            <a:r>
              <a:rPr lang="en-US" sz="2800" b="1" i="1" kern="0" dirty="0">
                <a:solidFill>
                  <a:srgbClr val="FFFFFF"/>
                </a:solidFill>
              </a:rPr>
              <a:t>books = 10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books == 5 # </a:t>
            </a:r>
            <a:r>
              <a:rPr lang="uk-UA" sz="2800" b="1" i="1" kern="0" dirty="0">
                <a:solidFill>
                  <a:srgbClr val="FFFFFF"/>
                </a:solidFill>
              </a:rPr>
              <a:t>Перевірка, чи дорівнює </a:t>
            </a:r>
            <a:r>
              <a:rPr lang="en-US" sz="2800" b="1" i="1" kern="0" dirty="0">
                <a:solidFill>
                  <a:srgbClr val="FFFFFF"/>
                </a:solidFill>
              </a:rPr>
              <a:t>books 5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False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books &gt; 1 # </a:t>
            </a:r>
            <a:r>
              <a:rPr lang="uk-UA" sz="2800" b="1" i="1" kern="0" dirty="0">
                <a:solidFill>
                  <a:srgbClr val="FFFFFF"/>
                </a:solidFill>
              </a:rPr>
              <a:t>Перевірка, чи є </a:t>
            </a:r>
            <a:r>
              <a:rPr lang="en-US" sz="2800" b="1" i="1" kern="0" dirty="0">
                <a:solidFill>
                  <a:srgbClr val="FFFFFF"/>
                </a:solidFill>
              </a:rPr>
              <a:t>books </a:t>
            </a:r>
            <a:r>
              <a:rPr lang="uk-UA" sz="2800" b="1" i="1" kern="0" dirty="0">
                <a:solidFill>
                  <a:srgbClr val="FFFFFF"/>
                </a:solidFill>
              </a:rPr>
              <a:t>більшим за 1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True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books &gt;= 5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True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Логічні операції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C8571-2569-4D11-9144-3D3C05AC90AD}"/>
              </a:ext>
            </a:extLst>
          </p:cNvPr>
          <p:cNvSpPr txBox="1"/>
          <p:nvPr/>
        </p:nvSpPr>
        <p:spPr>
          <a:xfrm>
            <a:off x="72008" y="1801824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books != 10</a:t>
            </a:r>
            <a:endParaRPr lang="ru-RU" sz="2800" b="1" i="1" kern="0" dirty="0">
              <a:solidFill>
                <a:srgbClr val="FFFF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# </a:t>
            </a:r>
            <a:r>
              <a:rPr lang="uk-UA" sz="2800" b="1" i="1" kern="0" dirty="0">
                <a:solidFill>
                  <a:srgbClr val="FFFFFF"/>
                </a:solidFill>
              </a:rPr>
              <a:t>Перевірка, чи не дорівнює </a:t>
            </a:r>
            <a:r>
              <a:rPr lang="en-US" sz="2800" b="1" i="1" kern="0" dirty="0">
                <a:solidFill>
                  <a:srgbClr val="FFFFFF"/>
                </a:solidFill>
              </a:rPr>
              <a:t>books 10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False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books == 10 or books == 5</a:t>
            </a:r>
            <a:endParaRPr lang="ru-RU" sz="2800" b="1" i="1" kern="0" dirty="0">
              <a:solidFill>
                <a:srgbClr val="FFFF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#</a:t>
            </a:r>
            <a:r>
              <a:rPr lang="uk-UA" sz="2800" b="1" i="1" kern="0" dirty="0">
                <a:solidFill>
                  <a:srgbClr val="FFFFFF"/>
                </a:solidFill>
              </a:rPr>
              <a:t>перевірка, чи дорівнює </a:t>
            </a:r>
            <a:r>
              <a:rPr lang="en-US" sz="2800" b="1" i="1" kern="0" dirty="0">
                <a:solidFill>
                  <a:srgbClr val="FFFFFF"/>
                </a:solidFill>
              </a:rPr>
              <a:t>books 10 </a:t>
            </a:r>
            <a:r>
              <a:rPr lang="uk-UA" sz="2800" b="1" i="1" kern="0" dirty="0">
                <a:solidFill>
                  <a:srgbClr val="FFFFFF"/>
                </a:solidFill>
              </a:rPr>
              <a:t>або 5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True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books == 10 and books == 5</a:t>
            </a:r>
            <a:endParaRPr lang="ru-RU" sz="2800" b="1" i="1" kern="0" dirty="0">
              <a:solidFill>
                <a:srgbClr val="FFFF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#</a:t>
            </a:r>
            <a:r>
              <a:rPr lang="uk-UA" sz="2800" b="1" i="1" kern="0" dirty="0">
                <a:solidFill>
                  <a:srgbClr val="FFFFFF"/>
                </a:solidFill>
              </a:rPr>
              <a:t>перевірка, чи дорівнює </a:t>
            </a:r>
            <a:r>
              <a:rPr lang="en-US" sz="2800" b="1" i="1" kern="0" dirty="0">
                <a:solidFill>
                  <a:srgbClr val="FFFFFF"/>
                </a:solidFill>
              </a:rPr>
              <a:t>books </a:t>
            </a:r>
            <a:r>
              <a:rPr lang="uk-UA" sz="2800" b="1" i="1" kern="0" dirty="0">
                <a:solidFill>
                  <a:srgbClr val="FFFFFF"/>
                </a:solidFill>
              </a:rPr>
              <a:t>одночасно 10 і 5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False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і</a:t>
            </a:r>
            <a:r>
              <a:rPr lang="en-US" dirty="0"/>
              <a:t>f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Оператори — це команди програми. Оператор  </a:t>
            </a:r>
            <a:r>
              <a:rPr lang="uk-UA" sz="2800" b="1" i="1" kern="0" dirty="0" err="1">
                <a:solidFill>
                  <a:srgbClr val="FFFF00"/>
                </a:solidFill>
              </a:rPr>
              <a:t>іf</a:t>
            </a:r>
            <a:r>
              <a:rPr lang="uk-UA" sz="2800" b="1" i="1" kern="0" dirty="0">
                <a:solidFill>
                  <a:srgbClr val="FFFFFF"/>
                </a:solidFill>
              </a:rPr>
              <a:t> призначено для виконання деякої послідовності дій у тому випадку, якщо істинною є зазначена умова. 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BDF3BD-1596-47E0-901D-12A2A531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410" y="2706227"/>
            <a:ext cx="6743700" cy="380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EBE93E-A9C8-4890-8396-EB176A2C1C5C}"/>
              </a:ext>
            </a:extLst>
          </p:cNvPr>
          <p:cNvSpPr txBox="1"/>
          <p:nvPr/>
        </p:nvSpPr>
        <p:spPr>
          <a:xfrm>
            <a:off x="72008" y="2706227"/>
            <a:ext cx="474383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Цей умовний оператор відповідає алгоритмічній конструкції «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неповне 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».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182218</TotalTime>
  <Words>1021</Words>
  <Application>Microsoft Office PowerPoint</Application>
  <PresentationFormat>Широкий екран</PresentationFormat>
  <Paragraphs>197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Wingdings</vt:lpstr>
      <vt:lpstr>Тема Office</vt:lpstr>
      <vt:lpstr>Алгоритми з розгалуженнями</vt:lpstr>
      <vt:lpstr>Логічні операції</vt:lpstr>
      <vt:lpstr>Логічні операції</vt:lpstr>
      <vt:lpstr>Логічні операції</vt:lpstr>
      <vt:lpstr>Логічні операції</vt:lpstr>
      <vt:lpstr>Логічні операції</vt:lpstr>
      <vt:lpstr>Логічні операції</vt:lpstr>
      <vt:lpstr>Логічні операції</vt:lpstr>
      <vt:lpstr>Умовний оператор іf</vt:lpstr>
      <vt:lpstr>Умовний оператор іf</vt:lpstr>
      <vt:lpstr>Умовний оператор іf</vt:lpstr>
      <vt:lpstr>Умовний оператор іf</vt:lpstr>
      <vt:lpstr>Умовний оператор if ... else</vt:lpstr>
      <vt:lpstr>Умовний оператор if ... else</vt:lpstr>
      <vt:lpstr>Умовний оператор if ... else</vt:lpstr>
      <vt:lpstr>Умовний оператор if ... else</vt:lpstr>
      <vt:lpstr>Умовний оператор if ... else</vt:lpstr>
      <vt:lpstr>Умовний оператор if ... else</vt:lpstr>
      <vt:lpstr>Розгадайте ребус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956</cp:revision>
  <dcterms:created xsi:type="dcterms:W3CDTF">2016-06-06T19:48:43Z</dcterms:created>
  <dcterms:modified xsi:type="dcterms:W3CDTF">2019-07-15T17:08:50Z</dcterms:modified>
</cp:coreProperties>
</file>