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12" r:id="rId3"/>
    <p:sldId id="1813" r:id="rId4"/>
    <p:sldId id="1818" r:id="rId5"/>
    <p:sldId id="1819" r:id="rId6"/>
    <p:sldId id="1820" r:id="rId7"/>
    <p:sldId id="1821" r:id="rId8"/>
    <p:sldId id="1822" r:id="rId9"/>
    <p:sldId id="1823" r:id="rId10"/>
    <p:sldId id="1824" r:id="rId11"/>
    <p:sldId id="1825" r:id="rId12"/>
    <p:sldId id="1814" r:id="rId13"/>
    <p:sldId id="1826" r:id="rId14"/>
    <p:sldId id="1827" r:id="rId15"/>
    <p:sldId id="1828" r:id="rId16"/>
    <p:sldId id="1815" r:id="rId17"/>
    <p:sldId id="1816" r:id="rId18"/>
    <p:sldId id="1829" r:id="rId19"/>
    <p:sldId id="1830" r:id="rId20"/>
    <p:sldId id="1831" r:id="rId21"/>
    <p:sldId id="1832" r:id="rId22"/>
    <p:sldId id="644" r:id="rId23"/>
    <p:sldId id="1833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6B"/>
    <a:srgbClr val="008000"/>
    <a:srgbClr val="FFCD05"/>
    <a:srgbClr val="27A4D5"/>
    <a:srgbClr val="FFFF00"/>
    <a:srgbClr val="00FFFF"/>
    <a:srgbClr val="0000FF"/>
    <a:srgbClr val="00FF00"/>
    <a:srgbClr val="114B66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4" autoAdjust="0"/>
    <p:restoredTop sz="95078" autoAdjust="0"/>
  </p:normalViewPr>
  <p:slideViewPr>
    <p:cSldViewPr snapToGrid="0">
      <p:cViewPr>
        <p:scale>
          <a:sx n="60" d="100"/>
          <a:sy n="60" d="100"/>
        </p:scale>
        <p:origin x="-103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ru-RU" sz="2600" i="1" noProof="0" dirty="0" smtClean="0">
              <a:solidFill>
                <a:schemeClr val="bg1"/>
              </a:solidFill>
            </a:rPr>
            <a:t>открыть запрос (например, Журнал) в режиме конструктора; снять все условия отбора, если они есть;</a:t>
          </a:r>
          <a:endParaRPr lang="uk-UA" sz="2600" i="1" noProof="0" dirty="0">
            <a:solidFill>
              <a:schemeClr val="bg1"/>
            </a:solidFill>
          </a:endParaRP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ru-RU" sz="2600" i="1" noProof="0" dirty="0" smtClean="0">
              <a:solidFill>
                <a:schemeClr val="bg1"/>
              </a:solidFill>
            </a:rPr>
            <a:t>в столбце Оценка в поле Критерии ввести условие&gt; 9;</a:t>
          </a:r>
          <a:endParaRPr lang="uk-UA" sz="2600" i="1" noProof="0" dirty="0">
            <a:solidFill>
              <a:schemeClr val="bg1"/>
            </a:solidFill>
          </a:endParaRP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ru-RU" sz="2600" i="1" noProof="0" dirty="0" smtClean="0">
              <a:solidFill>
                <a:srgbClr val="002060"/>
              </a:solidFill>
            </a:rPr>
            <a:t>открыть запрос, удостовериться в правильности его работы;</a:t>
          </a:r>
          <a:endParaRPr lang="uk-UA" sz="2600" i="1" noProof="0" dirty="0">
            <a:solidFill>
              <a:srgbClr val="002060"/>
            </a:solidFill>
          </a:endParaRP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ru-RU" sz="2600" i="1" noProof="0" dirty="0" smtClean="0">
              <a:solidFill>
                <a:schemeClr val="bg1"/>
              </a:solidFill>
            </a:rPr>
            <a:t>с помощью команды Сохранить как ... сохранить запрос с новым именем (например, Отличники)</a:t>
          </a:r>
          <a:endParaRPr lang="uk-UA" sz="2600" i="1" noProof="0" dirty="0">
            <a:solidFill>
              <a:schemeClr val="bg1"/>
            </a:solidFill>
          </a:endParaRP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1"/>
          <a:stretch/>
        </p:blipFill>
        <p:spPr>
          <a:xfrm>
            <a:off x="-5145" y="0"/>
            <a:ext cx="4752896" cy="49357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0CA77BD-63F8-46A5-A145-1D9FF5CCA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pPr algn="l"/>
            <a:r>
              <a:rPr lang="ru-RU" sz="5400" dirty="0">
                <a:effectLst/>
              </a:rPr>
              <a:t>Вычисления в запросах Практическая работа </a:t>
            </a:r>
            <a:r>
              <a:rPr lang="ru-RU" sz="5400" smtClean="0">
                <a:effectLst/>
              </a:rPr>
              <a:t>4</a:t>
            </a:r>
            <a:r>
              <a:rPr lang="ru-RU" sz="5400" smtClean="0">
                <a:effectLst/>
              </a:rPr>
              <a:t>, 5</a:t>
            </a:r>
            <a:endParaRPr lang="uk-UA" sz="4700" dirty="0"/>
          </a:p>
        </p:txBody>
      </p:sp>
      <p:pic>
        <p:nvPicPr>
          <p:cNvPr id="16" name="Picture 2" descr="computer, programmer, scientist icon">
            <a:extLst>
              <a:ext uri="{FF2B5EF4-FFF2-40B4-BE49-F238E27FC236}">
                <a16:creationId xmlns="" xmlns:a16="http://schemas.microsoft.com/office/drawing/2014/main" id="{A80209EA-3BBD-4513-9BFF-7C03DC36E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увати 16">
            <a:extLst>
              <a:ext uri="{FF2B5EF4-FFF2-40B4-BE49-F238E27FC236}">
                <a16:creationId xmlns="" xmlns:a16="http://schemas.microsoft.com/office/drawing/2014/main" id="{8830B190-1CAA-453F-89C9-CA2E8A6220E1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8" name="Прямокутник 17">
              <a:extLst>
                <a:ext uri="{FF2B5EF4-FFF2-40B4-BE49-F238E27FC236}">
                  <a16:creationId xmlns="" xmlns:a16="http://schemas.microsoft.com/office/drawing/2014/main" id="{22889D4A-355F-46C4-878A-9DB36B028F4F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9DFC7AB7-2218-4624-BA6A-21E2373A7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Овал 8"/>
          <p:cNvSpPr/>
          <p:nvPr/>
        </p:nvSpPr>
        <p:spPr>
          <a:xfrm>
            <a:off x="1749973" y="2916621"/>
            <a:ext cx="1702676" cy="17499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19426B"/>
                </a:solidFill>
              </a:rPr>
              <a:t>11</a:t>
            </a:r>
            <a:endParaRPr lang="ru-RU" sz="54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4624683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7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 окне </a:t>
            </a:r>
            <a:r>
              <a:rPr lang="ru-RU" sz="2800" b="1" i="1" kern="0" dirty="0" smtClean="0">
                <a:solidFill>
                  <a:srgbClr val="FFFF00"/>
                </a:solidFill>
              </a:rPr>
              <a:t>Общие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, открывшейся </a:t>
            </a:r>
            <a:r>
              <a:rPr lang="ru-RU" sz="2800" b="1" i="1" kern="0" dirty="0">
                <a:solidFill>
                  <a:srgbClr val="FFFFFF"/>
                </a:solidFill>
              </a:rPr>
              <a:t>в записи </a:t>
            </a:r>
            <a:r>
              <a:rPr lang="ru-RU" sz="2800" b="1" i="1" kern="0" dirty="0">
                <a:solidFill>
                  <a:srgbClr val="FFFF00"/>
                </a:solidFill>
              </a:rPr>
              <a:t>Подпись</a:t>
            </a:r>
            <a:r>
              <a:rPr lang="ru-RU" sz="2800" b="1" i="1" kern="0" dirty="0">
                <a:solidFill>
                  <a:srgbClr val="FFFFFF"/>
                </a:solidFill>
              </a:rPr>
              <a:t> ввести новое название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(здесь </a:t>
            </a:r>
            <a:r>
              <a:rPr lang="ru-RU" sz="2800" b="1" i="1" kern="0" dirty="0" smtClean="0">
                <a:solidFill>
                  <a:srgbClr val="FFFF00"/>
                </a:solidFill>
              </a:rPr>
              <a:t>Число </a:t>
            </a:r>
            <a:r>
              <a:rPr lang="ru-RU" sz="2800" b="1" i="1" kern="0" dirty="0">
                <a:solidFill>
                  <a:srgbClr val="FFFF00"/>
                </a:solidFill>
              </a:rPr>
              <a:t>оценок</a:t>
            </a:r>
            <a:r>
              <a:rPr lang="ru-RU" sz="2800" b="1" i="1" kern="0" dirty="0">
                <a:solidFill>
                  <a:srgbClr val="FFFFFF"/>
                </a:solidFill>
              </a:rPr>
              <a:t>);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A8D486-F77E-4D2C-88FD-DB36BA08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43" y="1835660"/>
            <a:ext cx="7185950" cy="462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BA05A147-808E-43F8-8B4F-67DB6C0FFCED}"/>
              </a:ext>
            </a:extLst>
          </p:cNvPr>
          <p:cNvSpPr/>
          <p:nvPr/>
        </p:nvSpPr>
        <p:spPr>
          <a:xfrm>
            <a:off x="9216450" y="5962649"/>
            <a:ext cx="2625030" cy="4776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9A5548EE-4F47-4A7B-9604-5F8D21478544}"/>
              </a:ext>
            </a:extLst>
          </p:cNvPr>
          <p:cNvSpPr/>
          <p:nvPr/>
        </p:nvSpPr>
        <p:spPr>
          <a:xfrm rot="18900000">
            <a:off x="10333151" y="53001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12" y="2860463"/>
            <a:ext cx="10191750" cy="2466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8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выполнить запрос, чтобы убедиться, что поле имеет только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установленное </a:t>
            </a:r>
            <a:r>
              <a:rPr lang="ru-RU" sz="2800" b="1" i="1" kern="0" dirty="0">
                <a:solidFill>
                  <a:srgbClr val="FFFFFF"/>
                </a:solidFill>
              </a:rPr>
              <a:t>название;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A68AE9-D2C4-4A75-BAF5-DBF4C1E69BB9}"/>
              </a:ext>
            </a:extLst>
          </p:cNvPr>
          <p:cNvSpPr txBox="1"/>
          <p:nvPr/>
        </p:nvSpPr>
        <p:spPr>
          <a:xfrm>
            <a:off x="72008" y="54724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8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с помощью команды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запрос </a:t>
            </a:r>
            <a:r>
              <a:rPr lang="ru-RU" sz="2800" b="1" i="1" kern="0" dirty="0">
                <a:solidFill>
                  <a:srgbClr val="FFFFFF"/>
                </a:solidFill>
              </a:rPr>
              <a:t>сохранить с нужным именем (например, количество).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C21D153-28CF-4059-9663-45819A6D911B}"/>
              </a:ext>
            </a:extLst>
          </p:cNvPr>
          <p:cNvSpPr/>
          <p:nvPr/>
        </p:nvSpPr>
        <p:spPr>
          <a:xfrm>
            <a:off x="1970175" y="3888436"/>
            <a:ext cx="654915" cy="10302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EA0FC7BC-A2C0-4FFB-A40F-7D6D162B0B19}"/>
              </a:ext>
            </a:extLst>
          </p:cNvPr>
          <p:cNvSpPr/>
          <p:nvPr/>
        </p:nvSpPr>
        <p:spPr>
          <a:xfrm rot="18900000">
            <a:off x="2235342" y="34939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Вычислим средний балл. Для этого нужно: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23B3A0-BF9F-40BE-9728-04CDC51DF550}"/>
              </a:ext>
            </a:extLst>
          </p:cNvPr>
          <p:cNvSpPr txBox="1"/>
          <p:nvPr/>
        </p:nvSpPr>
        <p:spPr>
          <a:xfrm>
            <a:off x="70929" y="183426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открыть запрос (например, количество), перейти в режим конструктора, добавить в Бланке запроса еще одно поле </a:t>
            </a:r>
            <a:r>
              <a:rPr lang="ru-RU" sz="2800" b="1" i="1" kern="0" dirty="0">
                <a:solidFill>
                  <a:srgbClr val="FFFF00"/>
                </a:solidFill>
              </a:rPr>
              <a:t>Оценка</a:t>
            </a:r>
            <a:r>
              <a:rPr lang="ru-RU" sz="2800" b="1" i="1" kern="0" dirty="0">
                <a:solidFill>
                  <a:srgbClr val="FFFFFF"/>
                </a:solidFill>
              </a:rPr>
              <a:t>; если нет строки </a:t>
            </a:r>
            <a:r>
              <a:rPr lang="ru-RU" sz="2800" b="1" i="1" kern="0" dirty="0" smtClean="0">
                <a:solidFill>
                  <a:srgbClr val="FFFF00"/>
                </a:solidFill>
              </a:rPr>
              <a:t>Итог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>
                <a:solidFill>
                  <a:srgbClr val="FFFFFF"/>
                </a:solidFill>
              </a:rPr>
              <a:t>на панели инструментов нажать соответствующую кнопку;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FA7BA0-E0C3-4219-B147-D804F4B3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3892058"/>
            <a:ext cx="11691953" cy="214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99D5783-EE3F-4B27-8B4E-FE25353B370A}"/>
              </a:ext>
            </a:extLst>
          </p:cNvPr>
          <p:cNvSpPr/>
          <p:nvPr/>
        </p:nvSpPr>
        <p:spPr>
          <a:xfrm>
            <a:off x="9815311" y="4007989"/>
            <a:ext cx="2123843" cy="20266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AA85861F-C9C0-4988-BB22-2CF19A676165}"/>
              </a:ext>
            </a:extLst>
          </p:cNvPr>
          <p:cNvSpPr/>
          <p:nvPr/>
        </p:nvSpPr>
        <p:spPr>
          <a:xfrm rot="18900000">
            <a:off x="10636219" y="344039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23B3A0-BF9F-40BE-9728-04CDC51DF550}"/>
              </a:ext>
            </a:extLst>
          </p:cNvPr>
          <p:cNvSpPr txBox="1"/>
          <p:nvPr/>
        </p:nvSpPr>
        <p:spPr>
          <a:xfrm>
            <a:off x="70929" y="1834265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 последнем поле Оценка открыть список Итог и выбрать </a:t>
            </a:r>
            <a:r>
              <a:rPr lang="ru-RU" sz="2800" b="1" i="1" kern="0" dirty="0">
                <a:solidFill>
                  <a:srgbClr val="FFFF00"/>
                </a:solidFill>
              </a:rPr>
              <a:t>Среднее (</a:t>
            </a:r>
            <a:r>
              <a:rPr lang="ru-RU" sz="2800" b="1" i="1" kern="0" dirty="0" err="1">
                <a:solidFill>
                  <a:srgbClr val="FFFF00"/>
                </a:solidFill>
              </a:rPr>
              <a:t>Avg</a:t>
            </a:r>
            <a:r>
              <a:rPr lang="ru-RU" sz="2800" b="1" i="1" kern="0" dirty="0">
                <a:solidFill>
                  <a:srgbClr val="FFFF00"/>
                </a:solidFill>
              </a:rPr>
              <a:t>) </a:t>
            </a:r>
            <a:r>
              <a:rPr lang="ru-RU" sz="2800" b="1" i="1" kern="0" dirty="0">
                <a:solidFill>
                  <a:srgbClr val="FFFFFF"/>
                </a:solidFill>
              </a:rPr>
              <a:t>- функцию, подсчитывает среднее значение;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1F3C7FB-021D-4AAF-ACC5-71758E96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6" y="3468625"/>
            <a:ext cx="11743907" cy="213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CFFFF28E-5505-4DB3-A33F-27C9EE80AC64}"/>
              </a:ext>
            </a:extLst>
          </p:cNvPr>
          <p:cNvSpPr/>
          <p:nvPr/>
        </p:nvSpPr>
        <p:spPr>
          <a:xfrm>
            <a:off x="9844110" y="3530971"/>
            <a:ext cx="2123843" cy="20266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="" xmlns:a16="http://schemas.microsoft.com/office/drawing/2014/main" id="{9884EB1A-CB46-459D-A813-856159E9DD9C}"/>
              </a:ext>
            </a:extLst>
          </p:cNvPr>
          <p:cNvSpPr/>
          <p:nvPr/>
        </p:nvSpPr>
        <p:spPr>
          <a:xfrm rot="18900000">
            <a:off x="10665018" y="296337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23B3A0-BF9F-40BE-9728-04CDC51DF550}"/>
              </a:ext>
            </a:extLst>
          </p:cNvPr>
          <p:cNvSpPr txBox="1"/>
          <p:nvPr/>
        </p:nvSpPr>
        <p:spPr>
          <a:xfrm>
            <a:off x="70929" y="1834265"/>
            <a:ext cx="5841498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нажать кнопку Лист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свойства </a:t>
            </a:r>
            <a:r>
              <a:rPr lang="ru-RU" sz="2800" b="1" i="1" kern="0" dirty="0">
                <a:solidFill>
                  <a:srgbClr val="FFFFFF"/>
                </a:solidFill>
              </a:rPr>
              <a:t>на панели инструментов; в окне </a:t>
            </a:r>
            <a:r>
              <a:rPr lang="ru-RU" sz="2800" b="1" i="1" kern="0" dirty="0">
                <a:solidFill>
                  <a:srgbClr val="FFFF00"/>
                </a:solidFill>
              </a:rPr>
              <a:t>Лист </a:t>
            </a:r>
            <a:r>
              <a:rPr lang="ru-RU" sz="2800" b="1" i="1" kern="0" dirty="0" smtClean="0">
                <a:solidFill>
                  <a:srgbClr val="FFFF00"/>
                </a:solidFill>
              </a:rPr>
              <a:t>свойства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>
                <a:solidFill>
                  <a:srgbClr val="FFFFFF"/>
                </a:solidFill>
              </a:rPr>
              <a:t>ввести Формат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- </a:t>
            </a:r>
            <a:r>
              <a:rPr lang="ru-RU" sz="2800" b="1" i="1" kern="0" dirty="0">
                <a:solidFill>
                  <a:srgbClr val="FFFFFF"/>
                </a:solidFill>
              </a:rPr>
              <a:t>фиксированный Количество знаков после запятой - 1, Подпись - средний Бал;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7706F9-49FF-4657-9E65-58254809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34" y="1834265"/>
            <a:ext cx="6076637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23B3A0-BF9F-40BE-9728-04CDC51DF550}"/>
              </a:ext>
            </a:extLst>
          </p:cNvPr>
          <p:cNvSpPr txBox="1"/>
          <p:nvPr/>
        </p:nvSpPr>
        <p:spPr>
          <a:xfrm>
            <a:off x="70929" y="183426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открыть запрос, убедиться, что поле имеет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установленное </a:t>
            </a:r>
            <a:r>
              <a:rPr lang="ru-RU" sz="2800" b="1" i="1" kern="0" dirty="0">
                <a:solidFill>
                  <a:srgbClr val="FFFFFF"/>
                </a:solidFill>
              </a:rPr>
              <a:t>название и содержание;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6D804C9-7BEA-420D-84A5-7370D932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83" y="2882328"/>
            <a:ext cx="10550234" cy="22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029237-B6AB-4B11-876D-B8CF87A6808E}"/>
              </a:ext>
            </a:extLst>
          </p:cNvPr>
          <p:cNvSpPr txBox="1"/>
          <p:nvPr/>
        </p:nvSpPr>
        <p:spPr>
          <a:xfrm>
            <a:off x="70929" y="525929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сохранить таблицу с помощью команды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как ... </a:t>
            </a:r>
            <a:r>
              <a:rPr lang="ru-RU" sz="2800" b="1" i="1" kern="0" dirty="0">
                <a:solidFill>
                  <a:srgbClr val="FFFFFF"/>
                </a:solidFill>
              </a:rPr>
              <a:t>(иначе вместо существующей запишется новая таблица).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Использование</a:t>
            </a:r>
            <a:r>
              <a:rPr lang="uk-UA" dirty="0"/>
              <a:t> </a:t>
            </a:r>
            <a:r>
              <a:rPr lang="uk-UA" dirty="0" err="1"/>
              <a:t>команды</a:t>
            </a:r>
            <a:r>
              <a:rPr lang="uk-UA" dirty="0"/>
              <a:t> </a:t>
            </a:r>
            <a:r>
              <a:rPr lang="uk-UA" dirty="0" err="1"/>
              <a:t>Сохранить</a:t>
            </a:r>
            <a:r>
              <a:rPr lang="uk-UA" dirty="0"/>
              <a:t> </a:t>
            </a:r>
            <a:r>
              <a:rPr lang="uk-UA" dirty="0" err="1"/>
              <a:t>как</a:t>
            </a:r>
            <a:r>
              <a:rPr lang="uk-UA" dirty="0"/>
              <a:t> 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С командой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как ... </a:t>
            </a:r>
            <a:r>
              <a:rPr lang="ru-RU" sz="2800" b="1" i="1" kern="0" dirty="0">
                <a:solidFill>
                  <a:srgbClr val="FFFFFF"/>
                </a:solidFill>
              </a:rPr>
              <a:t>ознакомимся подробнее. Итак, таблица, которую собираются переименовать, остается в окне. Далее: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65F902-6E02-4BF9-BCEF-AD1A050C693D}"/>
              </a:ext>
            </a:extLst>
          </p:cNvPr>
          <p:cNvSpPr txBox="1"/>
          <p:nvPr/>
        </p:nvSpPr>
        <p:spPr>
          <a:xfrm>
            <a:off x="70929" y="271572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открыть вкладку </a:t>
            </a:r>
            <a:r>
              <a:rPr lang="ru-RU" sz="2800" b="1" i="1" kern="0" dirty="0">
                <a:solidFill>
                  <a:srgbClr val="FFFF00"/>
                </a:solidFill>
              </a:rPr>
              <a:t>Файл</a:t>
            </a:r>
            <a:r>
              <a:rPr lang="ru-RU" sz="2800" b="1" i="1" kern="0" dirty="0">
                <a:solidFill>
                  <a:srgbClr val="FFFFFF"/>
                </a:solidFill>
              </a:rPr>
              <a:t>; щелкнуть команду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как</a:t>
            </a:r>
            <a:r>
              <a:rPr lang="ru-RU" sz="2800" b="1" i="1" kern="0" dirty="0">
                <a:solidFill>
                  <a:srgbClr val="FFFFFF"/>
                </a:solidFill>
              </a:rPr>
              <a:t> - справа появится новый вид окна;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ACC792-EA96-42DD-A72E-7D005DB47446}"/>
              </a:ext>
            </a:extLst>
          </p:cNvPr>
          <p:cNvSpPr txBox="1"/>
          <p:nvPr/>
        </p:nvSpPr>
        <p:spPr>
          <a:xfrm>
            <a:off x="70929" y="3778510"/>
            <a:ext cx="408543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выбрать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объект как </a:t>
            </a:r>
            <a:r>
              <a:rPr lang="ru-RU" sz="2800" b="1" i="1" kern="0" dirty="0">
                <a:solidFill>
                  <a:srgbClr val="FFFFFF"/>
                </a:solidFill>
              </a:rPr>
              <a:t>- справа появится новый вид окна;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1D2953-B19B-4564-B242-10A79DC7A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10" y="3778510"/>
            <a:ext cx="7403598" cy="295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Использование</a:t>
            </a:r>
            <a:r>
              <a:rPr lang="uk-UA" dirty="0"/>
              <a:t> </a:t>
            </a:r>
            <a:r>
              <a:rPr lang="uk-UA" dirty="0" err="1"/>
              <a:t>команды</a:t>
            </a:r>
            <a:r>
              <a:rPr lang="uk-UA" dirty="0"/>
              <a:t> </a:t>
            </a:r>
            <a:r>
              <a:rPr lang="uk-UA" dirty="0" err="1"/>
              <a:t>Сохранить</a:t>
            </a:r>
            <a:r>
              <a:rPr lang="uk-UA" dirty="0"/>
              <a:t> </a:t>
            </a:r>
            <a:r>
              <a:rPr lang="uk-UA" dirty="0" err="1"/>
              <a:t>как</a:t>
            </a:r>
            <a:r>
              <a:rPr lang="uk-UA" dirty="0"/>
              <a:t> 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10C1DF-76EB-42AE-9B11-9823BEE2E6E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B3420E-D5B6-4567-BD22-C30CC69DFC8B}"/>
              </a:ext>
            </a:extLst>
          </p:cNvPr>
          <p:cNvSpPr txBox="1"/>
          <p:nvPr/>
        </p:nvSpPr>
        <p:spPr>
          <a:xfrm>
            <a:off x="70929" y="1692371"/>
            <a:ext cx="5706416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щелкнуть команду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Сохранить как </a:t>
            </a:r>
            <a:r>
              <a:rPr lang="ru-RU" sz="2800" b="1" i="1" kern="0" dirty="0">
                <a:solidFill>
                  <a:srgbClr val="FFFFFF"/>
                </a:solidFill>
              </a:rPr>
              <a:t>- появится окно </a:t>
            </a:r>
            <a:r>
              <a:rPr lang="ru-RU" sz="2800" b="1" i="1" kern="0" dirty="0">
                <a:solidFill>
                  <a:srgbClr val="FFFF00"/>
                </a:solidFill>
              </a:rPr>
              <a:t>Сохранение</a:t>
            </a:r>
            <a:r>
              <a:rPr lang="ru-RU" sz="2800" b="1" i="1" kern="0" dirty="0">
                <a:solidFill>
                  <a:srgbClr val="FFFFFF"/>
                </a:solidFill>
              </a:rPr>
              <a:t>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1C9A1C-9D9B-4DB0-947A-6E8D164DF129}"/>
              </a:ext>
            </a:extLst>
          </p:cNvPr>
          <p:cNvSpPr txBox="1"/>
          <p:nvPr/>
        </p:nvSpPr>
        <p:spPr>
          <a:xfrm>
            <a:off x="70929" y="3511328"/>
            <a:ext cx="5706416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ru-RU" sz="2800" b="1" i="1" kern="0" dirty="0" smtClean="0">
                <a:solidFill>
                  <a:srgbClr val="FFFFFF"/>
                </a:solidFill>
              </a:rPr>
              <a:t>в окне вместо предлагаемого названия запроса ввести собственное (здесь Среднее)</a:t>
            </a:r>
            <a:endParaRPr lang="ru-RU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A09B21-87AE-4398-AACB-A0335EA5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968" y="1821584"/>
            <a:ext cx="6208103" cy="331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0B4376-BDA5-4137-95BE-4C4A34633116}"/>
              </a:ext>
            </a:extLst>
          </p:cNvPr>
          <p:cNvSpPr txBox="1"/>
          <p:nvPr/>
        </p:nvSpPr>
        <p:spPr>
          <a:xfrm>
            <a:off x="70929" y="569683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нажать кнопку </a:t>
            </a:r>
            <a:r>
              <a:rPr lang="ru-RU" sz="2800" b="1" i="1" kern="0" dirty="0">
                <a:solidFill>
                  <a:srgbClr val="FFFF00"/>
                </a:solidFill>
              </a:rPr>
              <a:t>ОК </a:t>
            </a:r>
            <a:r>
              <a:rPr lang="ru-RU" sz="2800" b="1" i="1" kern="0" dirty="0">
                <a:solidFill>
                  <a:srgbClr val="FFFFFF"/>
                </a:solidFill>
              </a:rPr>
              <a:t>- в поле </a:t>
            </a:r>
            <a:r>
              <a:rPr lang="ru-RU" sz="2800" b="1" i="1" kern="0" dirty="0">
                <a:solidFill>
                  <a:srgbClr val="FFFF00"/>
                </a:solidFill>
              </a:rPr>
              <a:t>Все объекты </a:t>
            </a:r>
            <a:r>
              <a:rPr lang="ru-RU" sz="2800" b="1" i="1" kern="0" dirty="0">
                <a:solidFill>
                  <a:srgbClr val="FFFFFF"/>
                </a:solidFill>
              </a:rPr>
              <a:t>в заголовке </a:t>
            </a:r>
            <a:r>
              <a:rPr lang="ru-RU" sz="2800" b="1" i="1" kern="0" dirty="0">
                <a:solidFill>
                  <a:srgbClr val="FFFF00"/>
                </a:solidFill>
              </a:rPr>
              <a:t>Запросы</a:t>
            </a:r>
            <a:r>
              <a:rPr lang="ru-RU" sz="2800" b="1" i="1" kern="0" dirty="0">
                <a:solidFill>
                  <a:srgbClr val="FFFFFF"/>
                </a:solidFill>
              </a:rPr>
              <a:t> появится название сохраненного запроса.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 smtClean="0"/>
              <a:t>Вычисление</a:t>
            </a:r>
            <a:r>
              <a:rPr lang="uk-UA" dirty="0" smtClean="0"/>
              <a:t> </a:t>
            </a:r>
            <a:r>
              <a:rPr lang="uk-UA" dirty="0"/>
              <a:t>в </a:t>
            </a:r>
            <a:r>
              <a:rPr lang="uk-UA" dirty="0" err="1"/>
              <a:t>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Создадим запрос для отбора оценок высокого уровня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.</a:t>
            </a:r>
            <a:endParaRPr lang="ru-RU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F14140-FD21-41A5-B9C7-567D4B870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88" y="1892084"/>
            <a:ext cx="11327823" cy="425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Вычисление</a:t>
            </a:r>
            <a:r>
              <a:rPr lang="uk-UA" dirty="0"/>
              <a:t> в </a:t>
            </a:r>
            <a:r>
              <a:rPr lang="uk-UA" dirty="0" err="1"/>
              <a:t>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Воспользуемся ранее созданным запросу, сняв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установленные </a:t>
            </a:r>
            <a:r>
              <a:rPr lang="ru-RU" sz="2800" b="1" i="1" kern="0" dirty="0">
                <a:solidFill>
                  <a:srgbClr val="FFFFFF"/>
                </a:solidFill>
              </a:rPr>
              <a:t>условия отбора и установив новое </a:t>
            </a:r>
            <a:r>
              <a:rPr lang="ru-RU" sz="2800" b="1" i="1" kern="0" dirty="0">
                <a:solidFill>
                  <a:srgbClr val="FFFF00"/>
                </a:solidFill>
              </a:rPr>
              <a:t>условие&gt; 9 </a:t>
            </a:r>
            <a:r>
              <a:rPr lang="ru-RU" sz="2800" b="1" i="1" kern="0" dirty="0">
                <a:solidFill>
                  <a:srgbClr val="FFFFFF"/>
                </a:solidFill>
              </a:rPr>
              <a:t>для поля </a:t>
            </a:r>
            <a:r>
              <a:rPr lang="ru-RU" sz="2800" b="1" i="1" kern="0" dirty="0">
                <a:solidFill>
                  <a:srgbClr val="FFFF00"/>
                </a:solidFill>
              </a:rPr>
              <a:t>Оценка</a:t>
            </a:r>
            <a:r>
              <a:rPr lang="ru-RU" sz="2800" b="1" i="1" kern="0" dirty="0">
                <a:solidFill>
                  <a:srgbClr val="FFFFFF"/>
                </a:solidFill>
              </a:rPr>
              <a:t>. Для этого следует: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3387412-D977-40E0-A1F0-1880798DC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494717"/>
              </p:ext>
            </p:extLst>
          </p:nvPr>
        </p:nvGraphicFramePr>
        <p:xfrm>
          <a:off x="72008" y="2670464"/>
          <a:ext cx="12050142" cy="402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 smtClean="0"/>
              <a:t>Вычисление в запросах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Рассмотрим на примерах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создание </a:t>
            </a:r>
            <a:r>
              <a:rPr lang="ru-RU" sz="2800" b="1" i="1" kern="0" dirty="0">
                <a:solidFill>
                  <a:srgbClr val="FFFFFF"/>
                </a:solidFill>
              </a:rPr>
              <a:t>запроса: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131542ED-8DBC-439B-BF8D-A38ABE7EEC17}"/>
              </a:ext>
            </a:extLst>
          </p:cNvPr>
          <p:cNvSpPr/>
          <p:nvPr/>
        </p:nvSpPr>
        <p:spPr>
          <a:xfrm>
            <a:off x="72007" y="1801824"/>
            <a:ext cx="4780547" cy="148170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количестве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оценок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740B3808-C77E-4B05-BBC9-7C96911BBB24}"/>
              </a:ext>
            </a:extLst>
          </p:cNvPr>
          <p:cNvSpPr/>
          <p:nvPr/>
        </p:nvSpPr>
        <p:spPr>
          <a:xfrm>
            <a:off x="72007" y="3387088"/>
            <a:ext cx="4780547" cy="148170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вычисление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среднего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балла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3E33BDF1-6A97-4C6F-8883-A3D579164B94}"/>
              </a:ext>
            </a:extLst>
          </p:cNvPr>
          <p:cNvSpPr/>
          <p:nvPr/>
        </p:nvSpPr>
        <p:spPr>
          <a:xfrm>
            <a:off x="72007" y="4977018"/>
            <a:ext cx="4780547" cy="148170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для отбора оценок высокого уровня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5538481-1FAA-41CF-A1E3-06DB67367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1"/>
          <a:stretch/>
        </p:blipFill>
        <p:spPr>
          <a:xfrm>
            <a:off x="4998027" y="1801824"/>
            <a:ext cx="7121965" cy="466195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Общие сведения о языке структурированных запросов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905395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Чтобы получить данные из базы данных, используется язык структурированных запросов (</a:t>
            </a:r>
            <a:r>
              <a:rPr lang="ru-RU" sz="2800" b="1" i="1" kern="0" dirty="0">
                <a:solidFill>
                  <a:srgbClr val="FFFF00"/>
                </a:solidFill>
              </a:rPr>
              <a:t>SQL</a:t>
            </a:r>
            <a:r>
              <a:rPr lang="ru-RU" sz="2800" b="1" i="1" kern="0" dirty="0">
                <a:solidFill>
                  <a:srgbClr val="FFFFFF"/>
                </a:solidFill>
              </a:rPr>
              <a:t>) - компьютерный язык, напоминающий английский, но используется в программах БД.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F7EB33-4964-4FE0-A3DC-4DFEFD92246B}"/>
              </a:ext>
            </a:extLst>
          </p:cNvPr>
          <p:cNvSpPr txBox="1"/>
          <p:nvPr/>
        </p:nvSpPr>
        <p:spPr>
          <a:xfrm>
            <a:off x="72008" y="4038865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Язык </a:t>
            </a:r>
            <a:r>
              <a:rPr lang="ru-RU" sz="2800" b="1" i="1" kern="0" dirty="0">
                <a:solidFill>
                  <a:srgbClr val="FFFF00"/>
                </a:solidFill>
              </a:rPr>
              <a:t>SQL</a:t>
            </a:r>
            <a:r>
              <a:rPr lang="ru-RU" sz="2800" b="1" i="1" kern="0" dirty="0">
                <a:solidFill>
                  <a:srgbClr val="FFFFFF"/>
                </a:solidFill>
              </a:rPr>
              <a:t> важно знать, потому что именно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им </a:t>
            </a:r>
            <a:r>
              <a:rPr lang="ru-RU" sz="2800" b="1" i="1" kern="0" dirty="0">
                <a:solidFill>
                  <a:srgbClr val="FFFFFF"/>
                </a:solidFill>
              </a:rPr>
              <a:t>выполняются все запросы в </a:t>
            </a:r>
            <a:r>
              <a:rPr lang="ru-RU" sz="2800" b="1" i="1" kern="0" dirty="0" err="1">
                <a:solidFill>
                  <a:srgbClr val="FFFF00"/>
                </a:solidFill>
              </a:rPr>
              <a:t>Access</a:t>
            </a:r>
            <a:r>
              <a:rPr lang="ru-RU" sz="2800" b="1" i="1" kern="0" dirty="0">
                <a:solidFill>
                  <a:srgbClr val="FFFFFF"/>
                </a:solidFill>
              </a:rPr>
              <a:t>. Понимание принципов работы </a:t>
            </a:r>
            <a:r>
              <a:rPr lang="ru-RU" sz="2800" b="1" i="1" kern="0" dirty="0">
                <a:solidFill>
                  <a:srgbClr val="FFFF00"/>
                </a:solidFill>
              </a:rPr>
              <a:t>SQL</a:t>
            </a:r>
            <a:r>
              <a:rPr lang="ru-RU" sz="2800" b="1" i="1" kern="0" dirty="0">
                <a:solidFill>
                  <a:srgbClr val="FFFFFF"/>
                </a:solidFill>
              </a:rPr>
              <a:t> помогает создавать лучшие запросы, а также облегчает исправление запросов, которые возвращают неправильные результаты.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="" xmlns:a16="http://schemas.microsoft.com/office/drawing/2014/main" id="{0CC565B4-6074-4C10-958F-71268416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26" y="75025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Общие сведения о языке структурированных запросов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00"/>
                </a:solidFill>
              </a:rPr>
              <a:t>SQL</a:t>
            </a:r>
            <a:r>
              <a:rPr lang="ru-RU" sz="2800" b="1" i="1" kern="0" dirty="0">
                <a:solidFill>
                  <a:schemeClr val="bg1"/>
                </a:solidFill>
              </a:rPr>
              <a:t> позволяет работать с наборами фактов и связями между ними. Программы реляционных БД, в том числе </a:t>
            </a:r>
            <a:r>
              <a:rPr lang="ru-RU" sz="2800" b="1" i="1" kern="0" dirty="0" err="1">
                <a:solidFill>
                  <a:srgbClr val="FFFF00"/>
                </a:solidFill>
              </a:rPr>
              <a:t>Access</a:t>
            </a:r>
            <a:r>
              <a:rPr lang="ru-RU" sz="2800" b="1" i="1" kern="0" dirty="0">
                <a:solidFill>
                  <a:schemeClr val="bg1"/>
                </a:solidFill>
              </a:rPr>
              <a:t>, прорабатывают данные на основе этого языка.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="" xmlns:a16="http://schemas.microsoft.com/office/drawing/2014/main" id="{606CD6A2-31E9-4866-89E2-3D41B5291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3577"/>
          <a:stretch/>
        </p:blipFill>
        <p:spPr bwMode="auto">
          <a:xfrm>
            <a:off x="5209348" y="2705329"/>
            <a:ext cx="6910645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D96DC9-4CC0-4070-A8A8-9F726240B8FE}"/>
              </a:ext>
            </a:extLst>
          </p:cNvPr>
          <p:cNvSpPr txBox="1"/>
          <p:nvPr/>
        </p:nvSpPr>
        <p:spPr>
          <a:xfrm>
            <a:off x="72008" y="2705329"/>
            <a:ext cx="495719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Подобно многим компьютерных языков, </a:t>
            </a:r>
            <a:r>
              <a:rPr lang="ru-RU" sz="2800" b="1" i="1" kern="0" dirty="0">
                <a:solidFill>
                  <a:srgbClr val="FFFF00"/>
                </a:solidFill>
              </a:rPr>
              <a:t>SQL</a:t>
            </a:r>
            <a:r>
              <a:rPr lang="ru-RU" sz="2800" b="1" i="1" kern="0" dirty="0">
                <a:solidFill>
                  <a:srgbClr val="FFFFFF"/>
                </a:solidFill>
              </a:rPr>
              <a:t> - это международный стандарт, признанный органами стандартизации, такими как </a:t>
            </a:r>
            <a:r>
              <a:rPr lang="ru-RU" sz="2800" b="1" i="1" kern="0" dirty="0">
                <a:solidFill>
                  <a:srgbClr val="FFFF00"/>
                </a:solidFill>
              </a:rPr>
              <a:t>ISO</a:t>
            </a:r>
            <a:r>
              <a:rPr lang="ru-RU" sz="2800" b="1" i="1" kern="0" dirty="0">
                <a:solidFill>
                  <a:srgbClr val="FFFFFF"/>
                </a:solidFill>
              </a:rPr>
              <a:t> и </a:t>
            </a:r>
            <a:r>
              <a:rPr lang="ru-RU" sz="2800" b="1" i="1" kern="0" dirty="0">
                <a:solidFill>
                  <a:srgbClr val="FFFF00"/>
                </a:solidFill>
              </a:rPr>
              <a:t>ANSI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Работаем</a:t>
            </a:r>
            <a:r>
              <a:rPr lang="uk-UA" dirty="0" smtClean="0"/>
              <a:t> за </a:t>
            </a:r>
            <a:r>
              <a:rPr lang="uk-UA" dirty="0" err="1" smtClean="0"/>
              <a:t>компьютером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440353"/>
            <a:ext cx="12195633" cy="4188381"/>
          </a:xfrm>
          <a:prstGeom prst="wedgeRoundRectCallout">
            <a:avLst>
              <a:gd name="adj1" fmla="val -24407"/>
              <a:gd name="adj2" fmla="val 180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 algn="l">
              <a:defRPr/>
            </a:pPr>
            <a:r>
              <a:rPr lang="ru-RU" sz="2400" dirty="0" smtClean="0"/>
              <a:t>Практическая </a:t>
            </a:r>
            <a:r>
              <a:rPr lang="ru-RU" sz="2400" dirty="0"/>
              <a:t>работа 4. Создание и </a:t>
            </a:r>
            <a:r>
              <a:rPr lang="ru-RU" sz="2400" dirty="0" smtClean="0"/>
              <a:t>обработка таблиц </a:t>
            </a:r>
            <a:r>
              <a:rPr lang="ru-RU" sz="2400" dirty="0"/>
              <a:t>базы </a:t>
            </a:r>
            <a:r>
              <a:rPr lang="ru-RU" sz="2400" dirty="0" smtClean="0"/>
              <a:t>данных</a:t>
            </a:r>
          </a:p>
          <a:p>
            <a:pPr lvl="0" algn="l">
              <a:defRPr/>
            </a:pPr>
            <a:endParaRPr lang="ru-RU" sz="2400" dirty="0"/>
          </a:p>
          <a:p>
            <a:pPr lvl="0" algn="l">
              <a:defRPr/>
            </a:pPr>
            <a:r>
              <a:rPr lang="ru-RU" sz="2400" dirty="0"/>
              <a:t>Задача: создать базу данных Школа с таблицами </a:t>
            </a:r>
            <a:r>
              <a:rPr lang="ru-RU" sz="2400" dirty="0" smtClean="0"/>
              <a:t>Классы</a:t>
            </a:r>
            <a:r>
              <a:rPr lang="ru-RU" sz="2400" dirty="0"/>
              <a:t>, </a:t>
            </a:r>
            <a:r>
              <a:rPr lang="ru-RU" sz="2400" dirty="0" smtClean="0"/>
              <a:t>Ученики</a:t>
            </a:r>
            <a:r>
              <a:rPr lang="ru-RU" sz="2400" dirty="0"/>
              <a:t>, </a:t>
            </a:r>
            <a:r>
              <a:rPr lang="ru-RU" sz="2400" dirty="0" smtClean="0"/>
              <a:t>Предметы и </a:t>
            </a:r>
            <a:r>
              <a:rPr lang="ru-RU" sz="2400" dirty="0"/>
              <a:t>Успешность на примере своего учебного заведения. </a:t>
            </a:r>
            <a:r>
              <a:rPr lang="ru-RU" sz="2400" dirty="0" smtClean="0"/>
              <a:t>Выполнить </a:t>
            </a:r>
            <a:r>
              <a:rPr lang="ru-RU" sz="2400" dirty="0"/>
              <a:t>п</a:t>
            </a:r>
            <a:r>
              <a:rPr lang="ru-RU" sz="2400" dirty="0" smtClean="0"/>
              <a:t>одстановку </a:t>
            </a:r>
            <a:r>
              <a:rPr lang="ru-RU" sz="2400" dirty="0"/>
              <a:t>числовых кодов текстовыми данными. С</a:t>
            </a:r>
            <a:r>
              <a:rPr lang="ru-RU" sz="2400" dirty="0" smtClean="0"/>
              <a:t>вязать, заполнить </a:t>
            </a:r>
            <a:r>
              <a:rPr lang="ru-RU" sz="2400" dirty="0"/>
              <a:t>и упорядочить таблицы</a:t>
            </a:r>
            <a:r>
              <a:rPr lang="ru-RU" sz="2400" dirty="0" smtClean="0"/>
              <a:t>.</a:t>
            </a:r>
          </a:p>
          <a:p>
            <a:pPr lvl="0" algn="l">
              <a:defRPr/>
            </a:pPr>
            <a:endParaRPr lang="ru-RU" sz="2400" dirty="0"/>
          </a:p>
          <a:p>
            <a:pPr lvl="0" algn="l">
              <a:defRPr/>
            </a:pPr>
            <a:r>
              <a:rPr lang="ru-RU" sz="2400" dirty="0"/>
              <a:t>Оборудование: компьютер с установленной программой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Access</a:t>
            </a:r>
            <a:r>
              <a:rPr lang="ru-RU" sz="2400" dirty="0" smtClean="0"/>
              <a:t>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Работаем</a:t>
            </a:r>
            <a:r>
              <a:rPr lang="uk-UA" dirty="0"/>
              <a:t> за </a:t>
            </a:r>
            <a:r>
              <a:rPr lang="uk-UA" dirty="0" err="1"/>
              <a:t>компьютером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125043"/>
            <a:ext cx="12195633" cy="5414248"/>
          </a:xfrm>
          <a:prstGeom prst="wedgeRoundRectCallout">
            <a:avLst>
              <a:gd name="adj1" fmla="val -24407"/>
              <a:gd name="adj2" fmla="val 180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 algn="l">
              <a:defRPr/>
            </a:pPr>
            <a:r>
              <a:rPr lang="ru-RU" sz="2400" dirty="0"/>
              <a:t>Практическая работа 5. Фильтры и запросы базы </a:t>
            </a:r>
            <a:r>
              <a:rPr lang="ru-RU" sz="2400" dirty="0" smtClean="0"/>
              <a:t>данных</a:t>
            </a:r>
          </a:p>
          <a:p>
            <a:pPr lvl="0" algn="l">
              <a:defRPr/>
            </a:pPr>
            <a:endParaRPr lang="ru-RU" sz="2400" dirty="0"/>
          </a:p>
          <a:p>
            <a:pPr lvl="0" algn="l">
              <a:defRPr/>
            </a:pPr>
            <a:r>
              <a:rPr lang="ru-RU" sz="2400" dirty="0"/>
              <a:t>Задача: продолжить работу с базой данных Школа, созданной в предыдущей практической работе. Внести указанные изменения и дополнения в таблице </a:t>
            </a:r>
            <a:r>
              <a:rPr lang="ru-RU" sz="2400" dirty="0" smtClean="0"/>
              <a:t>Классы</a:t>
            </a:r>
            <a:r>
              <a:rPr lang="ru-RU" sz="2400" dirty="0"/>
              <a:t>, </a:t>
            </a:r>
            <a:r>
              <a:rPr lang="ru-RU" sz="2400" dirty="0" smtClean="0"/>
              <a:t>Ученики</a:t>
            </a:r>
            <a:r>
              <a:rPr lang="ru-RU" sz="2400" dirty="0"/>
              <a:t>, Предметы и Успешность. Выполнить указанные фильтрации. Внести дополнительные поля и данные, создать и сохранить простой запрос. Создать запросы о количестве оценок, полученных учащимися; вычислить средний </a:t>
            </a:r>
            <a:r>
              <a:rPr lang="ru-RU" sz="2400" dirty="0" smtClean="0"/>
              <a:t>балл; отобрать </a:t>
            </a:r>
            <a:r>
              <a:rPr lang="ru-RU" sz="2400" dirty="0"/>
              <a:t>список учеников с высокими оценками</a:t>
            </a:r>
            <a:r>
              <a:rPr lang="ru-RU" sz="2400" dirty="0" smtClean="0"/>
              <a:t>.</a:t>
            </a:r>
          </a:p>
          <a:p>
            <a:pPr lvl="0" algn="l">
              <a:defRPr/>
            </a:pPr>
            <a:endParaRPr lang="ru-RU" sz="2400" dirty="0"/>
          </a:p>
          <a:p>
            <a:pPr lvl="0" algn="l">
              <a:defRPr/>
            </a:pPr>
            <a:r>
              <a:rPr lang="ru-RU" sz="2400" dirty="0"/>
              <a:t>Оборудование: компьютер с установленной программой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Access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6" name="Овал 5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err="1"/>
              <a:t>Благодарю</a:t>
            </a:r>
            <a:r>
              <a:rPr lang="uk-UA" sz="5400" dirty="0"/>
              <a:t> за </a:t>
            </a:r>
            <a:r>
              <a:rPr lang="uk-UA" sz="5400" dirty="0" err="1"/>
              <a:t>внимание</a:t>
            </a:r>
            <a:r>
              <a:rPr lang="uk-UA" sz="5400" dirty="0"/>
              <a:t>!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=""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omputer, programmer, scientist icon">
            <a:extLst>
              <a:ext uri="{FF2B5EF4-FFF2-40B4-BE49-F238E27FC236}">
                <a16:creationId xmlns="" xmlns:a16="http://schemas.microsoft.com/office/drawing/2014/main" id="{8E3B5FA8-BA59-4530-A9DD-CB104A13F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увати 12">
            <a:extLst>
              <a:ext uri="{FF2B5EF4-FFF2-40B4-BE49-F238E27FC236}">
                <a16:creationId xmlns="" xmlns:a16="http://schemas.microsoft.com/office/drawing/2014/main" id="{F78DEEB2-0A7F-426F-97FB-92A83A552956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4" name="Прямокутник 13">
              <a:extLst>
                <a:ext uri="{FF2B5EF4-FFF2-40B4-BE49-F238E27FC236}">
                  <a16:creationId xmlns="" xmlns:a16="http://schemas.microsoft.com/office/drawing/2014/main" id="{90979208-CA32-4B3B-81CD-79206CD93F2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7A9A8D85-72F7-4647-B4A5-DE5CBDE38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1749973" y="2916621"/>
            <a:ext cx="1702676" cy="17499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19426B"/>
                </a:solidFill>
              </a:rPr>
              <a:t>11</a:t>
            </a:r>
            <a:endParaRPr lang="ru-RU" sz="54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92" y="3659962"/>
            <a:ext cx="11468100" cy="2095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Создадим запрос о количестве оценок, полученных каждым учеником по каждому предмету. Для этого нужно: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1589C5-F468-4FD6-BFA8-7E4BE6D3F446}"/>
              </a:ext>
            </a:extLst>
          </p:cNvPr>
          <p:cNvSpPr txBox="1"/>
          <p:nvPr/>
        </p:nvSpPr>
        <p:spPr>
          <a:xfrm>
            <a:off x="72008" y="264104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открыть вкладку </a:t>
            </a:r>
            <a:r>
              <a:rPr lang="ru-RU" sz="2800" b="1" i="1" kern="0" dirty="0">
                <a:solidFill>
                  <a:srgbClr val="FFFF00"/>
                </a:solidFill>
              </a:rPr>
              <a:t>Создание</a:t>
            </a:r>
            <a:r>
              <a:rPr lang="ru-RU" sz="2800" b="1" i="1" kern="0" dirty="0">
                <a:solidFill>
                  <a:srgbClr val="FFFFFF"/>
                </a:solidFill>
              </a:rPr>
              <a:t> и выбрать команду </a:t>
            </a:r>
            <a:r>
              <a:rPr lang="ru-RU" sz="2800" b="1" i="1" kern="0" dirty="0">
                <a:solidFill>
                  <a:srgbClr val="FFFF00"/>
                </a:solidFill>
              </a:rPr>
              <a:t>Макет запроса</a:t>
            </a:r>
            <a:r>
              <a:rPr lang="ru-RU" sz="2800" b="1" i="1" kern="0" dirty="0">
                <a:solidFill>
                  <a:srgbClr val="FFFFFF"/>
                </a:solidFill>
              </a:rPr>
              <a:t> - откроется окно </a:t>
            </a:r>
            <a:r>
              <a:rPr lang="ru-RU" sz="2800" b="1" i="1" kern="0" dirty="0">
                <a:solidFill>
                  <a:srgbClr val="FFFF00"/>
                </a:solidFill>
              </a:rPr>
              <a:t>Отображение таблицы</a:t>
            </a:r>
            <a:r>
              <a:rPr lang="ru-RU" sz="2800" b="1" i="1" kern="0" dirty="0">
                <a:solidFill>
                  <a:srgbClr val="FFFFFF"/>
                </a:solidFill>
              </a:rPr>
              <a:t>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3B8C1BB8-06F9-4171-8472-76D4CBF7E369}"/>
              </a:ext>
            </a:extLst>
          </p:cNvPr>
          <p:cNvSpPr/>
          <p:nvPr/>
        </p:nvSpPr>
        <p:spPr>
          <a:xfrm>
            <a:off x="1986483" y="4094645"/>
            <a:ext cx="1015797" cy="4236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="" xmlns:a16="http://schemas.microsoft.com/office/drawing/2014/main" id="{D9065982-B8C9-4AA0-9915-52531240309B}"/>
              </a:ext>
            </a:extLst>
          </p:cNvPr>
          <p:cNvSpPr/>
          <p:nvPr/>
        </p:nvSpPr>
        <p:spPr>
          <a:xfrm rot="18900000">
            <a:off x="2443901" y="3601694"/>
            <a:ext cx="867001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0E005FB-354A-4FD3-80B6-451DCAE751DC}"/>
              </a:ext>
            </a:extLst>
          </p:cNvPr>
          <p:cNvSpPr/>
          <p:nvPr/>
        </p:nvSpPr>
        <p:spPr>
          <a:xfrm>
            <a:off x="4813189" y="4485467"/>
            <a:ext cx="585582" cy="8790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="" xmlns:a16="http://schemas.microsoft.com/office/drawing/2014/main" id="{F4439AB0-F2B9-4618-A348-D3F3ADEA10A2}"/>
              </a:ext>
            </a:extLst>
          </p:cNvPr>
          <p:cNvSpPr/>
          <p:nvPr/>
        </p:nvSpPr>
        <p:spPr>
          <a:xfrm rot="18900000">
            <a:off x="5121601" y="39644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5653383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добавить нужные таблицы (здесь Предметы, Успешность, Учащиеся), закрыть окно Отображение таблицы;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6FECFE-7F63-4F16-91FB-4BA13E5A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55" y="1835660"/>
            <a:ext cx="6238737" cy="453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 Бланк запроса последовательно ввести названия полей (здесь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Ученики.Фамилия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;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Ученики.Имя</a:t>
            </a:r>
            <a:r>
              <a:rPr lang="ru-RU" sz="2800" b="1" i="1" kern="0" dirty="0">
                <a:solidFill>
                  <a:srgbClr val="FFFFFF"/>
                </a:solidFill>
              </a:rPr>
              <a:t>,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Предмет.НазваниеПред</a:t>
            </a:r>
            <a:r>
              <a:rPr lang="ru-RU" sz="2800" b="1" i="1" kern="0" dirty="0">
                <a:solidFill>
                  <a:srgbClr val="FFFFFF"/>
                </a:solidFill>
              </a:rPr>
              <a:t>; </a:t>
            </a:r>
            <a:r>
              <a:rPr lang="ru-RU" sz="2800" b="1" i="1" kern="0" dirty="0" err="1" smtClean="0">
                <a:solidFill>
                  <a:srgbClr val="FFFFFF"/>
                </a:solidFill>
              </a:rPr>
              <a:t>Успеваемость.Оценка</a:t>
            </a:r>
            <a:r>
              <a:rPr lang="ru-RU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289399-74CA-42D3-9AAF-66F6AF8C8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1" y="3429000"/>
            <a:ext cx="11241897" cy="233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5" y="2468950"/>
            <a:ext cx="12049125" cy="1666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на панели инструментов нажать кнопку </a:t>
            </a:r>
            <a:r>
              <a:rPr lang="ru-RU" sz="2800" b="1" i="1" kern="0" dirty="0">
                <a:solidFill>
                  <a:srgbClr val="FFFF00"/>
                </a:solidFill>
              </a:rPr>
              <a:t>Итоги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4D4D1D-023C-4C58-AF6C-45767B86197A}"/>
              </a:ext>
            </a:extLst>
          </p:cNvPr>
          <p:cNvSpPr txBox="1"/>
          <p:nvPr/>
        </p:nvSpPr>
        <p:spPr>
          <a:xfrm>
            <a:off x="72007" y="4098848"/>
            <a:ext cx="512344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189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dirty="0"/>
              <a:t>В бланке запроса появится новая строка </a:t>
            </a:r>
            <a:r>
              <a:rPr lang="ru-RU" dirty="0">
                <a:solidFill>
                  <a:srgbClr val="FFFF00"/>
                </a:solidFill>
              </a:rPr>
              <a:t>Итог</a:t>
            </a:r>
            <a:r>
              <a:rPr lang="ru-RU" dirty="0"/>
              <a:t> со значением </a:t>
            </a:r>
            <a:r>
              <a:rPr lang="ru-RU" dirty="0">
                <a:solidFill>
                  <a:srgbClr val="FFFF00"/>
                </a:solidFill>
              </a:rPr>
              <a:t>Группировка по </a:t>
            </a:r>
            <a:r>
              <a:rPr lang="ru-RU" dirty="0"/>
              <a:t>для всех полей;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490CCA09-8F76-4C27-B6C9-FD09489AD01E}"/>
              </a:ext>
            </a:extLst>
          </p:cNvPr>
          <p:cNvSpPr/>
          <p:nvPr/>
        </p:nvSpPr>
        <p:spPr>
          <a:xfrm>
            <a:off x="9369880" y="3122602"/>
            <a:ext cx="585650" cy="6873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1A4B03E8-1E28-4E95-AF98-6940C522CFED}"/>
              </a:ext>
            </a:extLst>
          </p:cNvPr>
          <p:cNvSpPr/>
          <p:nvPr/>
        </p:nvSpPr>
        <p:spPr>
          <a:xfrm rot="18900000">
            <a:off x="9648578" y="24858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74244C-FCC2-4038-A5B8-7F54077E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708" y="4098847"/>
            <a:ext cx="6758283" cy="150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0990568-5E14-421E-8866-87A5DB3CE337}"/>
              </a:ext>
            </a:extLst>
          </p:cNvPr>
          <p:cNvSpPr/>
          <p:nvPr/>
        </p:nvSpPr>
        <p:spPr>
          <a:xfrm>
            <a:off x="5621463" y="4624984"/>
            <a:ext cx="6498527" cy="2238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 smtClean="0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…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 поле </a:t>
            </a:r>
            <a:r>
              <a:rPr lang="ru-RU" sz="2800" b="1" i="1" kern="0" dirty="0">
                <a:solidFill>
                  <a:srgbClr val="FFFF00"/>
                </a:solidFill>
              </a:rPr>
              <a:t>Оценка</a:t>
            </a:r>
            <a:r>
              <a:rPr lang="ru-RU" sz="2800" b="1" i="1" kern="0" dirty="0">
                <a:solidFill>
                  <a:srgbClr val="FFFFFF"/>
                </a:solidFill>
              </a:rPr>
              <a:t> открыть список </a:t>
            </a:r>
            <a:r>
              <a:rPr lang="ru-RU" sz="2800" b="1" i="1" kern="0" dirty="0">
                <a:solidFill>
                  <a:srgbClr val="FFFF00"/>
                </a:solidFill>
              </a:rPr>
              <a:t>Итог</a:t>
            </a:r>
            <a:r>
              <a:rPr lang="ru-RU" sz="2800" b="1" i="1" kern="0" dirty="0">
                <a:solidFill>
                  <a:srgbClr val="FFFFFF"/>
                </a:solidFill>
              </a:rPr>
              <a:t> и выбрать в нем </a:t>
            </a:r>
            <a:r>
              <a:rPr lang="ru-RU" sz="2800" b="1" i="1" kern="0" dirty="0">
                <a:solidFill>
                  <a:srgbClr val="FFFF00"/>
                </a:solidFill>
              </a:rPr>
              <a:t>Количество (</a:t>
            </a:r>
            <a:r>
              <a:rPr lang="ru-RU" sz="2800" b="1" i="1" kern="0" dirty="0" err="1">
                <a:solidFill>
                  <a:srgbClr val="FFFF00"/>
                </a:solidFill>
              </a:rPr>
              <a:t>Count</a:t>
            </a:r>
            <a:r>
              <a:rPr lang="ru-RU" sz="2800" b="1" i="1" kern="0" dirty="0">
                <a:solidFill>
                  <a:srgbClr val="FFFF00"/>
                </a:solidFill>
              </a:rPr>
              <a:t>) </a:t>
            </a:r>
            <a:r>
              <a:rPr lang="ru-RU" sz="2800" b="1" i="1" kern="0" dirty="0">
                <a:solidFill>
                  <a:srgbClr val="FFFFFF"/>
                </a:solidFill>
              </a:rPr>
              <a:t>- это функция для подсчета количества записей;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9AFB16-392F-4EED-9FBD-F6DF8EB5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69" y="3429000"/>
            <a:ext cx="11567262" cy="257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46A1731-0CDD-4E9C-B2B1-30E289836D8B}"/>
              </a:ext>
            </a:extLst>
          </p:cNvPr>
          <p:cNvSpPr/>
          <p:nvPr/>
        </p:nvSpPr>
        <p:spPr>
          <a:xfrm>
            <a:off x="9315270" y="4289254"/>
            <a:ext cx="2399210" cy="3538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A06B9BFA-A25A-4F52-8049-CE2E7F4E492B}"/>
              </a:ext>
            </a:extLst>
          </p:cNvPr>
          <p:cNvSpPr/>
          <p:nvPr/>
        </p:nvSpPr>
        <p:spPr>
          <a:xfrm rot="18900000">
            <a:off x="10285046" y="36487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выполнить запрос и убедиться, что в итоговой таблице для каждого ученика определяется количество всех полученных им оценок. Этому полю будет автоматически присвоено имя </a:t>
            </a:r>
            <a:r>
              <a:rPr lang="ru-RU" sz="2800" b="1" i="1" kern="0" dirty="0" err="1" smtClean="0">
                <a:solidFill>
                  <a:srgbClr val="FFFF00"/>
                </a:solidFill>
              </a:rPr>
              <a:t>Count_Оценка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20B736-5594-4914-B1DC-6660127B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53" y="3767219"/>
            <a:ext cx="7284893" cy="267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09" y="3731729"/>
            <a:ext cx="9210675" cy="2724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Вычисление в запросах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0934F2-8916-4B25-AD7A-B6D1703FD9A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Продолжение</a:t>
            </a:r>
            <a:r>
              <a:rPr lang="uk-UA" sz="2800" b="1" i="1" kern="0" dirty="0">
                <a:solidFill>
                  <a:srgbClr val="FFFFFF"/>
                </a:solidFill>
              </a:rPr>
              <a:t>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BBDA4-E843-4847-848D-C6B485D1279A}"/>
              </a:ext>
            </a:extLst>
          </p:cNvPr>
          <p:cNvSpPr txBox="1"/>
          <p:nvPr/>
        </p:nvSpPr>
        <p:spPr>
          <a:xfrm>
            <a:off x="72008" y="1835660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189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Чтобы изменить </a:t>
            </a:r>
            <a:r>
              <a:rPr lang="ru-RU" dirty="0" smtClean="0"/>
              <a:t>предложенное </a:t>
            </a:r>
            <a:r>
              <a:rPr lang="ru-RU" dirty="0"/>
              <a:t>название поля, нужно перейти в режим конструктора, выделить в бланке запроса поле </a:t>
            </a:r>
            <a:r>
              <a:rPr lang="ru-RU" dirty="0">
                <a:solidFill>
                  <a:srgbClr val="FFFF00"/>
                </a:solidFill>
              </a:rPr>
              <a:t>Оценка</a:t>
            </a:r>
            <a:r>
              <a:rPr lang="ru-RU" dirty="0"/>
              <a:t> и нажать кнопку </a:t>
            </a:r>
            <a:r>
              <a:rPr lang="ru-RU" dirty="0">
                <a:solidFill>
                  <a:srgbClr val="FFFF00"/>
                </a:solidFill>
              </a:rPr>
              <a:t>Лист свойств</a:t>
            </a:r>
            <a:r>
              <a:rPr lang="ru-RU" dirty="0"/>
              <a:t> на панели инструментов;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5FA75387-D73B-4886-88EB-1E9740D8B61D}"/>
              </a:ext>
            </a:extLst>
          </p:cNvPr>
          <p:cNvSpPr/>
          <p:nvPr/>
        </p:nvSpPr>
        <p:spPr>
          <a:xfrm>
            <a:off x="3648654" y="4834615"/>
            <a:ext cx="2329236" cy="3927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2AAE0EBC-6AE4-4DE1-AF8D-09C39D546F70}"/>
              </a:ext>
            </a:extLst>
          </p:cNvPr>
          <p:cNvSpPr/>
          <p:nvPr/>
        </p:nvSpPr>
        <p:spPr>
          <a:xfrm rot="18900000">
            <a:off x="4485134" y="41541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2668" y="653560"/>
            <a:ext cx="677917" cy="550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9426B"/>
                </a:solidFill>
              </a:rPr>
              <a:t>11</a:t>
            </a:r>
            <a:endParaRPr lang="ru-RU" sz="1600" b="1" i="1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161722</TotalTime>
  <Words>905</Words>
  <Application>Microsoft Office PowerPoint</Application>
  <PresentationFormat>Произвольный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Вычисления в запросах Практическая работа 4, 5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Вычисление в запросах</vt:lpstr>
      <vt:lpstr>Использование команды Сохранить как ...</vt:lpstr>
      <vt:lpstr>Использование команды Сохранить как ...</vt:lpstr>
      <vt:lpstr>Вычисление в запросах</vt:lpstr>
      <vt:lpstr>Вычисление в запросах</vt:lpstr>
      <vt:lpstr>Общие сведения о языке структурированных запросов</vt:lpstr>
      <vt:lpstr>Общие сведения о языке структурированных запросов</vt:lpstr>
      <vt:lpstr>Работаем за компьютером</vt:lpstr>
      <vt:lpstr>Работаем за компьютером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Юрий Стодух</cp:lastModifiedBy>
  <cp:revision>1344</cp:revision>
  <dcterms:created xsi:type="dcterms:W3CDTF">2016-06-06T19:48:43Z</dcterms:created>
  <dcterms:modified xsi:type="dcterms:W3CDTF">2021-04-01T07:02:28Z</dcterms:modified>
</cp:coreProperties>
</file>