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760" r:id="rId2"/>
    <p:sldId id="1742" r:id="rId3"/>
    <p:sldId id="1739" r:id="rId4"/>
    <p:sldId id="1790" r:id="rId5"/>
    <p:sldId id="1796" r:id="rId6"/>
    <p:sldId id="1791" r:id="rId7"/>
    <p:sldId id="1795" r:id="rId8"/>
    <p:sldId id="1793" r:id="rId9"/>
    <p:sldId id="1794" r:id="rId10"/>
    <p:sldId id="1783" r:id="rId11"/>
    <p:sldId id="1798" r:id="rId12"/>
    <p:sldId id="1782" r:id="rId13"/>
    <p:sldId id="1797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3B1CE"/>
    <a:srgbClr val="008000"/>
    <a:srgbClr val="AF2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3" autoAdjust="0"/>
    <p:restoredTop sz="89416" autoAdjust="0"/>
  </p:normalViewPr>
  <p:slideViewPr>
    <p:cSldViewPr snapToGrid="0">
      <p:cViewPr>
        <p:scale>
          <a:sx n="70" d="100"/>
          <a:sy n="70" d="100"/>
        </p:scale>
        <p:origin x="-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6DB0-AF27-49C3-92FA-AC2FA24B6F53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F98B4-F9E8-4445-820F-EF794BEB7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7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707EF6B-FC27-4EB2-B55F-3B4AF73ED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5"/>
          <a:stretch/>
        </p:blipFill>
        <p:spPr>
          <a:xfrm>
            <a:off x="0" y="0"/>
            <a:ext cx="4765677" cy="5180021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="" xmlns:a16="http://schemas.microsoft.com/office/drawing/2014/main" id="{A3E85801-EB32-49A7-8FEE-7A84AF4A2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4141E764-5524-443A-A319-AFF105F0AA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="" xmlns:a16="http://schemas.microsoft.com/office/drawing/2014/main" id="{BB59EC56-F9EF-4254-AAFA-F1C9993E5A5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9161A37E-6BC9-4F75-B972-F45D5334E6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CDF2F6DE-EEB4-428F-9D80-FC0EFC9B05C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="" xmlns:a16="http://schemas.microsoft.com/office/drawing/2014/main" id="{543DCD9E-8F56-47CB-A37D-A5185E1EE07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="" xmlns:a16="http://schemas.microsoft.com/office/drawing/2014/main" id="{CD61CF62-7A34-48C7-BF6A-C983556CBA2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="" xmlns:a16="http://schemas.microsoft.com/office/drawing/2014/main" id="{DD93AC76-D40B-4EFA-AF29-083D2F9871AA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="" xmlns:a16="http://schemas.microsoft.com/office/drawing/2014/main" id="{477A4177-692F-4EAB-BE98-8C76CDFE7B00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="" xmlns:a16="http://schemas.microsoft.com/office/drawing/2014/main" id="{F678C36F-505F-4B38-B4F6-720F8CEF978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="" xmlns:a16="http://schemas.microsoft.com/office/drawing/2014/main" id="{B12B09F7-65F2-4FB0-8702-EE7FBA1250E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1A5015F-7017-41D2-9243-C67C1CD5C163}"/>
              </a:ext>
            </a:extLst>
          </p:cNvPr>
          <p:cNvSpPr txBox="1"/>
          <p:nvPr userDrawn="1"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7D2DAB49-7FB2-44BB-8117-568A7ACB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="" xmlns:a16="http://schemas.microsoft.com/office/drawing/2014/main" id="{EEAEC554-9464-4D55-8235-AFFE209340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="" xmlns:a16="http://schemas.microsoft.com/office/drawing/2014/main" id="{D8E34462-2A34-430D-899A-018AFCA3A363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12192000" cy="683108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7151010-F91A-40E2-83B3-62504C2E15E7}"/>
              </a:ext>
            </a:extLst>
          </p:cNvPr>
          <p:cNvSpPr txBox="1">
            <a:spLocks/>
          </p:cNvSpPr>
          <p:nvPr/>
        </p:nvSpPr>
        <p:spPr>
          <a:xfrm>
            <a:off x="4793911" y="639809"/>
            <a:ext cx="7398089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Персональная </a:t>
            </a:r>
            <a:r>
              <a:rPr lang="ru-RU" sz="40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</a:t>
            </a:r>
            <a:r>
              <a:rPr lang="ru-RU" sz="4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 и </a:t>
            </a:r>
            <a:r>
              <a:rPr lang="ru-RU" sz="40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дистанционная работа с данными</a:t>
            </a:r>
            <a:endParaRPr lang="ru-RU" sz="4000" dirty="0">
              <a:solidFill>
                <a:srgbClr val="003366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75791" y="2822714"/>
            <a:ext cx="1643269" cy="17360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ru-RU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6141493"/>
            <a:ext cx="2597425" cy="6895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Урок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26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29" y="3098042"/>
            <a:ext cx="7183271" cy="51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8" y="162920"/>
            <a:ext cx="8687390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-3633" y="1089744"/>
            <a:ext cx="12195633" cy="30469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/>
            <a:r>
              <a:rPr lang="ru-RU" sz="2400" b="1" i="1" dirty="0">
                <a:solidFill>
                  <a:srgbClr val="FFFF00"/>
                </a:solidFill>
              </a:rPr>
              <a:t>Синхронизация данных</a:t>
            </a:r>
          </a:p>
          <a:p>
            <a:pPr indent="457200"/>
            <a:r>
              <a:rPr lang="ru-RU" sz="2400" b="1" i="1" dirty="0">
                <a:solidFill>
                  <a:schemeClr val="bg1"/>
                </a:solidFill>
              </a:rPr>
              <a:t>Синхронизация файлов и папок заключается в том, что изменение данных пользователем на одном из </a:t>
            </a:r>
            <a:r>
              <a:rPr lang="ru-RU" sz="2400" b="1" i="1" dirty="0" smtClean="0">
                <a:solidFill>
                  <a:schemeClr val="bg1"/>
                </a:solidFill>
              </a:rPr>
              <a:t>носителей приводит </a:t>
            </a:r>
            <a:r>
              <a:rPr lang="ru-RU" sz="2400" b="1" i="1" dirty="0">
                <a:solidFill>
                  <a:schemeClr val="bg1"/>
                </a:solidFill>
              </a:rPr>
              <a:t>к автоматическому изменению этих данных </a:t>
            </a:r>
            <a:r>
              <a:rPr lang="ru-RU" sz="2400" b="1" i="1" dirty="0" smtClean="0">
                <a:solidFill>
                  <a:schemeClr val="bg1"/>
                </a:solidFill>
              </a:rPr>
              <a:t>на других </a:t>
            </a:r>
            <a:r>
              <a:rPr lang="ru-RU" sz="2400" b="1" i="1" dirty="0">
                <a:solidFill>
                  <a:schemeClr val="bg1"/>
                </a:solidFill>
              </a:rPr>
              <a:t>носителях. Для синхронизации </a:t>
            </a:r>
            <a:r>
              <a:rPr lang="ru-RU" sz="2400" b="1" i="1" dirty="0" smtClean="0">
                <a:solidFill>
                  <a:schemeClr val="bg1"/>
                </a:solidFill>
              </a:rPr>
              <a:t>папок </a:t>
            </a:r>
            <a:r>
              <a:rPr lang="ru-RU" sz="2400" b="1" i="1" dirty="0">
                <a:solidFill>
                  <a:schemeClr val="bg1"/>
                </a:solidFill>
              </a:rPr>
              <a:t>и </a:t>
            </a:r>
            <a:r>
              <a:rPr lang="ru-RU" sz="2400" b="1" i="1" dirty="0" smtClean="0">
                <a:solidFill>
                  <a:schemeClr val="bg1"/>
                </a:solidFill>
              </a:rPr>
              <a:t>файлов </a:t>
            </a:r>
            <a:r>
              <a:rPr lang="ru-RU" sz="2400" b="1" i="1" dirty="0">
                <a:solidFill>
                  <a:schemeClr val="bg1"/>
                </a:solidFill>
              </a:rPr>
              <a:t>на вашем </a:t>
            </a:r>
            <a:r>
              <a:rPr lang="ru-RU" sz="2400" b="1" i="1" dirty="0" smtClean="0">
                <a:solidFill>
                  <a:schemeClr val="bg1"/>
                </a:solidFill>
              </a:rPr>
              <a:t>компьютере и </a:t>
            </a:r>
            <a:r>
              <a:rPr lang="ru-RU" sz="2400" b="1" i="1" dirty="0">
                <a:solidFill>
                  <a:schemeClr val="bg1"/>
                </a:solidFill>
              </a:rPr>
              <a:t>облачном диске, следует установить приложение для автоматизации и синхронизации данных </a:t>
            </a:r>
            <a:r>
              <a:rPr lang="ru-RU" sz="2400" b="1" i="1" dirty="0" err="1">
                <a:solidFill>
                  <a:srgbClr val="FFFF00"/>
                </a:solidFill>
              </a:rPr>
              <a:t>Google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Drive</a:t>
            </a:r>
            <a:r>
              <a:rPr lang="ru-RU" sz="2400" b="1" i="1" dirty="0">
                <a:solidFill>
                  <a:schemeClr val="bg1"/>
                </a:solidFill>
              </a:rPr>
              <a:t>. Для этого надо нажать кнопку </a:t>
            </a:r>
            <a:r>
              <a:rPr lang="ru-RU" sz="2400" b="1" i="1" dirty="0">
                <a:solidFill>
                  <a:srgbClr val="FFFF00"/>
                </a:solidFill>
              </a:rPr>
              <a:t>Скачать </a:t>
            </a:r>
            <a:r>
              <a:rPr lang="ru-RU" sz="2400" b="1" i="1" dirty="0" smtClean="0">
                <a:solidFill>
                  <a:srgbClr val="FFFF00"/>
                </a:solidFill>
              </a:rPr>
              <a:t>Диск </a:t>
            </a:r>
            <a:r>
              <a:rPr lang="ru-RU" sz="2400" b="1" i="1" dirty="0" smtClean="0">
                <a:solidFill>
                  <a:schemeClr val="bg1"/>
                </a:solidFill>
              </a:rPr>
              <a:t>для </a:t>
            </a:r>
            <a:r>
              <a:rPr lang="ru-RU" sz="2400" b="1" i="1" dirty="0">
                <a:solidFill>
                  <a:srgbClr val="FFFF00"/>
                </a:solidFill>
              </a:rPr>
              <a:t>ПК</a:t>
            </a:r>
            <a:r>
              <a:rPr lang="ru-RU" sz="2400" b="1" i="1" dirty="0">
                <a:solidFill>
                  <a:schemeClr val="bg1"/>
                </a:solidFill>
              </a:rPr>
              <a:t> (см. рис. </a:t>
            </a:r>
            <a:r>
              <a:rPr lang="ru-RU" sz="2400" b="1" i="1" dirty="0" smtClean="0">
                <a:solidFill>
                  <a:schemeClr val="bg1"/>
                </a:solidFill>
              </a:rPr>
              <a:t>1, </a:t>
            </a:r>
            <a:r>
              <a:rPr lang="ru-RU" sz="2400" b="1" i="1" dirty="0">
                <a:solidFill>
                  <a:schemeClr val="bg1"/>
                </a:solidFill>
              </a:rPr>
              <a:t>а).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74" y="4314470"/>
            <a:ext cx="6821322" cy="209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8" y="162920"/>
            <a:ext cx="8687390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0" y="1089744"/>
            <a:ext cx="12192000" cy="34163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/>
            <a:r>
              <a:rPr lang="ru-RU" sz="2400" b="1" i="1" dirty="0" smtClean="0">
                <a:solidFill>
                  <a:schemeClr val="bg1"/>
                </a:solidFill>
              </a:rPr>
              <a:t>Перед </a:t>
            </a:r>
            <a:r>
              <a:rPr lang="ru-RU" sz="2400" b="1" i="1" dirty="0">
                <a:solidFill>
                  <a:schemeClr val="bg1"/>
                </a:solidFill>
              </a:rPr>
              <a:t>завершением установки программы </a:t>
            </a:r>
            <a:r>
              <a:rPr lang="ru-RU" sz="2400" b="1" i="1" dirty="0" smtClean="0">
                <a:solidFill>
                  <a:schemeClr val="bg1"/>
                </a:solidFill>
              </a:rPr>
              <a:t>целесообразно щелкнуть </a:t>
            </a:r>
            <a:r>
              <a:rPr lang="ru-RU" sz="2400" b="1" i="1" dirty="0">
                <a:solidFill>
                  <a:schemeClr val="bg1"/>
                </a:solidFill>
              </a:rPr>
              <a:t>кнопку </a:t>
            </a:r>
            <a:r>
              <a:rPr lang="ru-RU" sz="2400" b="1" i="1" dirty="0">
                <a:solidFill>
                  <a:srgbClr val="FFFF00"/>
                </a:solidFill>
              </a:rPr>
              <a:t>Дополнительные настройки </a:t>
            </a:r>
            <a:r>
              <a:rPr lang="ru-RU" sz="2400" b="1" i="1" dirty="0">
                <a:solidFill>
                  <a:schemeClr val="bg1"/>
                </a:solidFill>
              </a:rPr>
              <a:t>(а не Готово) для возможности выбора места сохранения папки </a:t>
            </a:r>
            <a:r>
              <a:rPr lang="ru-RU" sz="2400" b="1" i="1" dirty="0" err="1">
                <a:solidFill>
                  <a:srgbClr val="FFFF00"/>
                </a:solidFill>
              </a:rPr>
              <a:t>Google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Drive</a:t>
            </a:r>
            <a:r>
              <a:rPr lang="ru-RU" sz="2400" b="1" i="1" dirty="0">
                <a:solidFill>
                  <a:schemeClr val="bg1"/>
                </a:solidFill>
              </a:rPr>
              <a:t>, файлы в </a:t>
            </a:r>
            <a:r>
              <a:rPr lang="ru-RU" sz="2400" b="1" i="1" dirty="0" smtClean="0">
                <a:solidFill>
                  <a:schemeClr val="bg1"/>
                </a:solidFill>
              </a:rPr>
              <a:t>которых </a:t>
            </a:r>
            <a:r>
              <a:rPr lang="ru-RU" sz="2400" b="1" i="1" dirty="0">
                <a:solidFill>
                  <a:schemeClr val="bg1"/>
                </a:solidFill>
              </a:rPr>
              <a:t>будут синхронизироваться с облачным хранилищем после щелчка кнопки </a:t>
            </a:r>
            <a:r>
              <a:rPr lang="ru-RU" sz="2400" b="1" i="1" dirty="0">
                <a:solidFill>
                  <a:srgbClr val="FFFF00"/>
                </a:solidFill>
              </a:rPr>
              <a:t>Синхронизировать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  <a:p>
            <a:pPr indent="457200"/>
            <a:r>
              <a:rPr lang="ru-RU" sz="2400" b="1" i="1" dirty="0">
                <a:solidFill>
                  <a:schemeClr val="bg1"/>
                </a:solidFill>
              </a:rPr>
              <a:t>После установки приложения </a:t>
            </a:r>
            <a:r>
              <a:rPr lang="ru-RU" sz="2400" b="1" i="1" dirty="0" err="1">
                <a:solidFill>
                  <a:srgbClr val="FFFF00"/>
                </a:solidFill>
              </a:rPr>
              <a:t>Google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Drive</a:t>
            </a:r>
            <a:r>
              <a:rPr lang="ru-RU" sz="2400" b="1" i="1" dirty="0">
                <a:solidFill>
                  <a:schemeClr val="bg1"/>
                </a:solidFill>
              </a:rPr>
              <a:t> можно добавлять </a:t>
            </a:r>
            <a:r>
              <a:rPr lang="ru-RU" sz="2400" b="1" i="1" dirty="0" smtClean="0">
                <a:solidFill>
                  <a:schemeClr val="bg1"/>
                </a:solidFill>
              </a:rPr>
              <a:t>файлы к </a:t>
            </a:r>
            <a:r>
              <a:rPr lang="ru-RU" sz="2400" b="1" i="1" dirty="0">
                <a:solidFill>
                  <a:schemeClr val="bg1"/>
                </a:solidFill>
              </a:rPr>
              <a:t>облачному </a:t>
            </a:r>
            <a:r>
              <a:rPr lang="ru-RU" sz="2400" b="1" i="1" dirty="0" smtClean="0">
                <a:solidFill>
                  <a:schemeClr val="bg1"/>
                </a:solidFill>
              </a:rPr>
              <a:t>диску, </a:t>
            </a:r>
            <a:r>
              <a:rPr lang="ru-RU" sz="2400" b="1" i="1" dirty="0">
                <a:solidFill>
                  <a:schemeClr val="bg1"/>
                </a:solidFill>
              </a:rPr>
              <a:t>переместив или скопировав их в папку </a:t>
            </a:r>
            <a:r>
              <a:rPr lang="ru-RU" sz="2400" b="1" i="1" dirty="0" smtClean="0">
                <a:solidFill>
                  <a:srgbClr val="FFFF00"/>
                </a:solidFill>
              </a:rPr>
              <a:t>Мой диск </a:t>
            </a:r>
            <a:r>
              <a:rPr lang="ru-RU" sz="2400" b="1" i="1" dirty="0">
                <a:solidFill>
                  <a:schemeClr val="bg1"/>
                </a:solidFill>
              </a:rPr>
              <a:t>на компьютере. Все изменения в этой папке автоматически происходят и на вашем облачном диске.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35" y="4656190"/>
            <a:ext cx="7143181" cy="196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 smtClean="0"/>
              <a:t>Работаем за компьютером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-26493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1635" y="1622898"/>
            <a:ext cx="11959072" cy="4188381"/>
          </a:xfrm>
          <a:prstGeom prst="wedgeRoundRectCallout">
            <a:avLst>
              <a:gd name="adj1" fmla="val 41600"/>
              <a:gd name="adj2" fmla="val 4622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 algn="l">
              <a:defRPr/>
            </a:pPr>
            <a:r>
              <a:rPr lang="ru-RU" sz="2000" dirty="0"/>
              <a:t>С помощью офисных веб-приложений создать новый документ и предоставить доступ для редактирования документа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lvl="0" algn="l">
              <a:defRPr/>
            </a:pPr>
            <a:endParaRPr lang="ru-RU" sz="2000" dirty="0"/>
          </a:p>
          <a:p>
            <a:pPr lvl="0" algn="l">
              <a:defRPr/>
            </a:pPr>
            <a:r>
              <a:rPr lang="ru-RU" sz="2000" dirty="0"/>
              <a:t>1) Запустите браузер. Откройте страницу google.com.ua.</a:t>
            </a:r>
          </a:p>
          <a:p>
            <a:pPr lvl="0" algn="l">
              <a:defRPr/>
            </a:pPr>
            <a:r>
              <a:rPr lang="ru-RU" sz="2000" dirty="0"/>
              <a:t>2) Создайте и / или войдите в свой аккаунт </a:t>
            </a:r>
            <a:r>
              <a:rPr lang="ru-RU" sz="2000" dirty="0" err="1"/>
              <a:t>Google</a:t>
            </a:r>
            <a:r>
              <a:rPr lang="ru-RU" sz="2000" dirty="0"/>
              <a:t>. Откройте облачный диск.</a:t>
            </a:r>
          </a:p>
          <a:p>
            <a:pPr lvl="0" algn="l">
              <a:defRPr/>
            </a:pPr>
            <a:r>
              <a:rPr lang="ru-RU" sz="2000" dirty="0"/>
              <a:t>3) Создайте на облачном диске документ с помощью приложения</a:t>
            </a:r>
          </a:p>
          <a:p>
            <a:pPr lvl="0" algn="l">
              <a:defRPr/>
            </a:pPr>
            <a:r>
              <a:rPr lang="ru-RU" sz="2000" dirty="0" err="1"/>
              <a:t>Google</a:t>
            </a:r>
            <a:r>
              <a:rPr lang="ru-RU" sz="2000" dirty="0"/>
              <a:t> Документы.</a:t>
            </a:r>
          </a:p>
          <a:p>
            <a:pPr lvl="0" algn="l">
              <a:defRPr/>
            </a:pPr>
            <a:r>
              <a:rPr lang="ru-RU" sz="2000" dirty="0"/>
              <a:t>4) Измените название документа: в левом верхнем углу окна документа вместо слов Документ без названия впишите Упражнение 18.</a:t>
            </a:r>
          </a:p>
          <a:p>
            <a:pPr lvl="0" algn="l">
              <a:defRPr/>
            </a:pPr>
            <a:r>
              <a:rPr lang="ru-RU" sz="2000" dirty="0"/>
              <a:t>5) Найдите в Интернете определение понятия «облачные технологии».</a:t>
            </a:r>
          </a:p>
          <a:p>
            <a:pPr lvl="0" algn="l">
              <a:defRPr/>
            </a:pPr>
            <a:r>
              <a:rPr lang="ru-RU" sz="2000" dirty="0" smtClean="0"/>
              <a:t>6) Скопируйте текст найденного определения в созданный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3065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 smtClean="0"/>
              <a:t>Работаем за компьютером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-26493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4842" y="1649302"/>
            <a:ext cx="11737075" cy="4188381"/>
          </a:xfrm>
          <a:prstGeom prst="wedgeRoundRectCallout">
            <a:avLst>
              <a:gd name="adj1" fmla="val 41600"/>
              <a:gd name="adj2" fmla="val 4622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 algn="l">
              <a:defRPr/>
            </a:pPr>
            <a:r>
              <a:rPr lang="ru-RU" sz="2000" dirty="0" smtClean="0"/>
              <a:t>7</a:t>
            </a:r>
            <a:r>
              <a:rPr lang="ru-RU" sz="2000" dirty="0"/>
              <a:t>) Предоставьте доступ для редактирования файла всем, кто имеет на него ссылку, и пришлите ссылку однокласснику или однокласснице.</a:t>
            </a:r>
          </a:p>
          <a:p>
            <a:pPr lvl="0" algn="l">
              <a:defRPr/>
            </a:pPr>
            <a:r>
              <a:rPr lang="ru-RU" sz="2000" dirty="0"/>
              <a:t>8) Откройте свой почтовый ящик.</a:t>
            </a:r>
          </a:p>
          <a:p>
            <a:pPr lvl="0" algn="l">
              <a:defRPr/>
            </a:pPr>
            <a:r>
              <a:rPr lang="ru-RU" sz="2000" dirty="0"/>
              <a:t>9) Перейдите по ссылке в письме, только направленном вам одноклассником или одноклассницей.</a:t>
            </a:r>
          </a:p>
          <a:p>
            <a:pPr lvl="0" algn="l">
              <a:defRPr/>
            </a:pPr>
            <a:r>
              <a:rPr lang="ru-RU" sz="2000" dirty="0"/>
              <a:t>10) Вставьте комментарии к отдельным словам в документе, открытом по</a:t>
            </a:r>
          </a:p>
          <a:p>
            <a:pPr lvl="0" algn="l">
              <a:defRPr/>
            </a:pPr>
            <a:r>
              <a:rPr lang="ru-RU" sz="2000" dirty="0"/>
              <a:t>ссылке.</a:t>
            </a:r>
          </a:p>
          <a:p>
            <a:pPr lvl="0" algn="l">
              <a:defRPr/>
            </a:pPr>
            <a:r>
              <a:rPr lang="ru-RU" sz="2000" dirty="0"/>
              <a:t>11) Сделайте скриншот экрана с изображением облачного документа, в</a:t>
            </a:r>
          </a:p>
          <a:p>
            <a:pPr lvl="0" algn="l">
              <a:defRPr/>
            </a:pPr>
            <a:r>
              <a:rPr lang="ru-RU" sz="2000" dirty="0"/>
              <a:t>которого вы делали комментарии.</a:t>
            </a:r>
          </a:p>
          <a:p>
            <a:pPr lvl="0" algn="l">
              <a:defRPr/>
            </a:pPr>
            <a:r>
              <a:rPr lang="ru-RU" sz="2000" dirty="0"/>
              <a:t>12) Сохраните скриншот в графическом файле; можно передать</a:t>
            </a:r>
          </a:p>
          <a:p>
            <a:pPr lvl="0" algn="l">
              <a:defRPr/>
            </a:pPr>
            <a:r>
              <a:rPr lang="ru-RU" sz="2000" dirty="0"/>
              <a:t>файл по адресу, указанному учителем. Завершите работу за компьютером.</a:t>
            </a:r>
          </a:p>
        </p:txBody>
      </p:sp>
    </p:spTree>
    <p:extLst>
      <p:ext uri="{BB962C8B-B14F-4D97-AF65-F5344CB8AC3E}">
        <p14:creationId xmlns:p14="http://schemas.microsoft.com/office/powerpoint/2010/main" val="39521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704" y="162512"/>
            <a:ext cx="9053954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>
                <a:solidFill>
                  <a:schemeClr val="bg1"/>
                </a:solidFill>
              </a:rPr>
              <a:t>Понятие </a:t>
            </a:r>
            <a:r>
              <a:rPr lang="ru-RU" dirty="0" smtClean="0">
                <a:solidFill>
                  <a:schemeClr val="bg1"/>
                </a:solidFill>
              </a:rPr>
              <a:t>персональной учебной </a:t>
            </a:r>
            <a:r>
              <a:rPr lang="ru-RU" dirty="0">
                <a:solidFill>
                  <a:schemeClr val="bg1"/>
                </a:solidFill>
              </a:rPr>
              <a:t>среды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97363" y="3004108"/>
            <a:ext cx="11571472" cy="378565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/>
            <a:r>
              <a:rPr lang="ru-RU" sz="2400" b="1" i="1" dirty="0" smtClean="0">
                <a:solidFill>
                  <a:schemeClr val="bg1"/>
                </a:solidFill>
              </a:rPr>
              <a:t>Современные </a:t>
            </a:r>
            <a:r>
              <a:rPr lang="ru-RU" sz="2400" b="1" i="1" dirty="0">
                <a:solidFill>
                  <a:schemeClr val="bg1"/>
                </a:solidFill>
              </a:rPr>
              <a:t>интернет-сервисы позволяют ученикам не только развлекаться и общаться, но и использовать ресурсы глобальной сети в образовательных целях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pPr indent="457200"/>
            <a:r>
              <a:rPr lang="ru-RU" sz="2400" b="1" i="1" dirty="0">
                <a:solidFill>
                  <a:schemeClr val="bg1"/>
                </a:solidFill>
              </a:rPr>
              <a:t>Регистрируясь на сайтах, общаясь и обмениваясь файлами в Интернете, вы создаете свое собственное интернет-окружения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pPr indent="457200"/>
            <a:endParaRPr lang="ru-RU" sz="2400" b="1" i="1" dirty="0" smtClean="0">
              <a:solidFill>
                <a:schemeClr val="bg1"/>
              </a:solidFill>
            </a:endParaRPr>
          </a:p>
          <a:p>
            <a:pPr indent="457200"/>
            <a:r>
              <a:rPr lang="ru-RU" sz="2400" b="1" i="1" dirty="0">
                <a:solidFill>
                  <a:schemeClr val="bg1"/>
                </a:solidFill>
              </a:rPr>
              <a:t>Чтобы наполнить ПНС, необязательно обращаться к интернет -ресурсам - существует много других источников его наполнения. В частности, нужную информацию можно узнать, спросив учителя, прочитав книгу, просмотрев телепередачу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363" y="1212574"/>
            <a:ext cx="7982111" cy="16797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Персональная </a:t>
            </a:r>
            <a:r>
              <a:rPr lang="ru-RU" sz="2400" b="1" i="1" dirty="0">
                <a:solidFill>
                  <a:srgbClr val="FFFF00"/>
                </a:solidFill>
              </a:rPr>
              <a:t>учебная среда (ПНС) </a:t>
            </a:r>
            <a:r>
              <a:rPr lang="ru-RU" sz="2400" b="1" i="1" dirty="0"/>
              <a:t>- это информационная среда, </a:t>
            </a:r>
            <a:r>
              <a:rPr lang="ru-RU" sz="2400" b="1" i="1" dirty="0" smtClean="0"/>
              <a:t>которую </a:t>
            </a:r>
            <a:r>
              <a:rPr lang="ru-RU" sz="2400" b="1" i="1" dirty="0"/>
              <a:t>использует человек для собственных </a:t>
            </a:r>
            <a:r>
              <a:rPr lang="ru-RU" sz="2400" b="1" i="1" dirty="0" smtClean="0"/>
              <a:t>учебных потребностей.</a:t>
            </a:r>
            <a:endParaRPr lang="ru-RU" sz="2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511" y="858636"/>
            <a:ext cx="3333324" cy="211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74" y="162920"/>
            <a:ext cx="8687390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>
                <a:solidFill>
                  <a:schemeClr val="bg1"/>
                </a:solidFill>
              </a:rPr>
              <a:t>Понятие персональной учебной среды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634" y="1430937"/>
            <a:ext cx="12013663" cy="4154984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Особое место в создании ПНС занимают сервисы Веб 2.0.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К </a:t>
            </a:r>
            <a:r>
              <a:rPr lang="ru-RU" sz="2400" b="1" i="1" dirty="0">
                <a:solidFill>
                  <a:schemeClr val="bg1"/>
                </a:solidFill>
              </a:rPr>
              <a:t>образований НИП </a:t>
            </a:r>
            <a:r>
              <a:rPr lang="ru-RU" sz="2400" b="1" i="1" dirty="0" err="1">
                <a:solidFill>
                  <a:schemeClr val="bg1"/>
                </a:solidFill>
              </a:rPr>
              <a:t>интернет-ресурсов</a:t>
            </a:r>
            <a:r>
              <a:rPr lang="ru-RU" sz="2400" b="1" i="1" dirty="0">
                <a:solidFill>
                  <a:schemeClr val="bg1"/>
                </a:solidFill>
              </a:rPr>
              <a:t> ПНС школьников по информатике можно отнести</a:t>
            </a:r>
            <a:r>
              <a:rPr lang="ru-RU" sz="2400" b="1" i="1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400" b="1" i="1" dirty="0" smtClean="0">
                <a:solidFill>
                  <a:schemeClr val="bg1"/>
                </a:solidFill>
              </a:rPr>
              <a:t>Сайт </a:t>
            </a:r>
            <a:r>
              <a:rPr lang="ru-RU" sz="2400" b="1" i="1" dirty="0">
                <a:solidFill>
                  <a:schemeClr val="bg1"/>
                </a:solidFill>
              </a:rPr>
              <a:t>дистанционного обучения информатике dystosvita.mdl2.com</a:t>
            </a:r>
            <a:r>
              <a:rPr lang="ru-RU" sz="2400" b="1" i="1" dirty="0" smtClean="0">
                <a:solidFill>
                  <a:schemeClr val="bg1"/>
                </a:solidFill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400" b="1" i="1" dirty="0">
                <a:solidFill>
                  <a:schemeClr val="bg1"/>
                </a:solidFill>
              </a:rPr>
              <a:t>Ц</a:t>
            </a:r>
            <a:r>
              <a:rPr lang="ru-RU" sz="2400" b="1" i="1" dirty="0" smtClean="0">
                <a:solidFill>
                  <a:schemeClr val="bg1"/>
                </a:solidFill>
              </a:rPr>
              <a:t>ентр поддержки </a:t>
            </a:r>
            <a:r>
              <a:rPr lang="ru-RU" sz="2400" b="1" i="1" dirty="0">
                <a:solidFill>
                  <a:schemeClr val="bg1"/>
                </a:solidFill>
              </a:rPr>
              <a:t>всеукраинских интернет-олимпиад по программированию </a:t>
            </a:r>
            <a:r>
              <a:rPr lang="ru-RU" sz="2400" b="1" i="1" dirty="0" err="1" smtClean="0">
                <a:solidFill>
                  <a:schemeClr val="bg1"/>
                </a:solidFill>
              </a:rPr>
              <a:t>NetOI</a:t>
            </a:r>
            <a:r>
              <a:rPr lang="ru-RU" sz="2400" b="1" i="1" dirty="0" smtClean="0">
                <a:solidFill>
                  <a:schemeClr val="bg1"/>
                </a:solidFill>
              </a:rPr>
              <a:t> www.olymp.vinnica.ua</a:t>
            </a:r>
            <a:r>
              <a:rPr lang="ru-RU" sz="2400" b="1" i="1" dirty="0">
                <a:solidFill>
                  <a:schemeClr val="bg1"/>
                </a:solidFill>
              </a:rPr>
              <a:t>;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3) Центр </a:t>
            </a:r>
            <a:r>
              <a:rPr lang="ru-RU" sz="2400" b="1" i="1" dirty="0">
                <a:solidFill>
                  <a:schemeClr val="bg1"/>
                </a:solidFill>
              </a:rPr>
              <a:t>проведения всеукраинских </a:t>
            </a:r>
            <a:r>
              <a:rPr lang="ru-RU" sz="2400" b="1" i="1" dirty="0" smtClean="0">
                <a:solidFill>
                  <a:schemeClr val="bg1"/>
                </a:solidFill>
              </a:rPr>
              <a:t>олимпиад по </a:t>
            </a:r>
            <a:r>
              <a:rPr lang="ru-RU" sz="2400" b="1" i="1" dirty="0">
                <a:solidFill>
                  <a:schemeClr val="bg1"/>
                </a:solidFill>
              </a:rPr>
              <a:t>информационным технологиям </a:t>
            </a:r>
            <a:r>
              <a:rPr lang="ru-RU" sz="2400" b="1" dirty="0">
                <a:solidFill>
                  <a:schemeClr val="bg1"/>
                </a:solidFill>
              </a:rPr>
              <a:t>ІОІТ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itolymp.com и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д.р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281" y="162920"/>
            <a:ext cx="10323762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>
                <a:solidFill>
                  <a:schemeClr val="bg1"/>
                </a:solidFill>
              </a:rPr>
              <a:t>Удаленное хранение и обработка данных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1" y="1239870"/>
            <a:ext cx="7615450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/>
            <a:r>
              <a:rPr lang="ru-RU" sz="2400" b="1" i="1" dirty="0">
                <a:solidFill>
                  <a:schemeClr val="bg1"/>
                </a:solidFill>
              </a:rPr>
              <a:t>В современном мире возникает вопрос </a:t>
            </a:r>
            <a:r>
              <a:rPr lang="ru-RU" sz="2400" b="1" i="1" dirty="0" smtClean="0">
                <a:solidFill>
                  <a:schemeClr val="bg1"/>
                </a:solidFill>
              </a:rPr>
              <a:t>коллективной </a:t>
            </a:r>
            <a:r>
              <a:rPr lang="ru-RU" sz="2400" b="1" i="1" dirty="0">
                <a:solidFill>
                  <a:schemeClr val="bg1"/>
                </a:solidFill>
              </a:rPr>
              <a:t>обработки </a:t>
            </a:r>
            <a:r>
              <a:rPr lang="ru-RU" sz="2400" b="1" i="1" dirty="0" smtClean="0">
                <a:solidFill>
                  <a:schemeClr val="bg1"/>
                </a:solidFill>
              </a:rPr>
              <a:t>данных специалистами</a:t>
            </a:r>
            <a:r>
              <a:rPr lang="ru-RU" sz="2400" b="1" i="1" dirty="0">
                <a:solidFill>
                  <a:schemeClr val="bg1"/>
                </a:solidFill>
              </a:rPr>
              <a:t>, не всегда сосредоточены в одном месте. В эпоху Веб </a:t>
            </a:r>
            <a:r>
              <a:rPr lang="ru-RU" sz="2400" b="1" i="1" dirty="0" smtClean="0">
                <a:solidFill>
                  <a:schemeClr val="bg1"/>
                </a:solidFill>
              </a:rPr>
              <a:t>1.0 распространенным </a:t>
            </a:r>
            <a:r>
              <a:rPr lang="ru-RU" sz="2400" b="1" i="1" dirty="0">
                <a:solidFill>
                  <a:schemeClr val="bg1"/>
                </a:solidFill>
              </a:rPr>
              <a:t>способом удаленной работы с данными был обмен </a:t>
            </a:r>
            <a:r>
              <a:rPr lang="ru-RU" sz="2400" b="1" i="1" dirty="0" smtClean="0">
                <a:solidFill>
                  <a:schemeClr val="bg1"/>
                </a:solidFill>
              </a:rPr>
              <a:t>файлами с </a:t>
            </a:r>
            <a:r>
              <a:rPr lang="ru-RU" sz="2400" b="1" i="1" dirty="0">
                <a:solidFill>
                  <a:schemeClr val="bg1"/>
                </a:solidFill>
              </a:rPr>
              <a:t>помощью электронной почты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pPr indent="457200"/>
            <a:r>
              <a:rPr lang="ru-RU" sz="2400" b="1" i="1" dirty="0" smtClean="0">
                <a:solidFill>
                  <a:srgbClr val="FFFF00"/>
                </a:solidFill>
              </a:rPr>
              <a:t>Облачные технологии</a:t>
            </a:r>
          </a:p>
          <a:p>
            <a:pPr indent="457200"/>
            <a:r>
              <a:rPr lang="ru-RU" sz="2400" b="1" i="1" dirty="0" smtClean="0">
                <a:solidFill>
                  <a:schemeClr val="bg1"/>
                </a:solidFill>
              </a:rPr>
              <a:t>Благодаря </a:t>
            </a:r>
            <a:r>
              <a:rPr lang="ru-RU" sz="2400" b="1" i="1" dirty="0">
                <a:solidFill>
                  <a:schemeClr val="bg1"/>
                </a:solidFill>
              </a:rPr>
              <a:t>интернет-сервисам </a:t>
            </a:r>
            <a:r>
              <a:rPr lang="ru-RU" sz="2400" b="1" i="1" dirty="0" err="1">
                <a:solidFill>
                  <a:schemeClr val="bg1"/>
                </a:solidFill>
              </a:rPr>
              <a:t>Web</a:t>
            </a:r>
            <a:r>
              <a:rPr lang="ru-RU" sz="2400" b="1" i="1" dirty="0">
                <a:solidFill>
                  <a:schemeClr val="bg1"/>
                </a:solidFill>
              </a:rPr>
              <a:t> 2.0 появилась </a:t>
            </a:r>
            <a:r>
              <a:rPr lang="ru-RU" sz="2400" b="1" i="1" dirty="0" smtClean="0">
                <a:solidFill>
                  <a:schemeClr val="bg1"/>
                </a:solidFill>
              </a:rPr>
              <a:t>возможность </a:t>
            </a:r>
            <a:r>
              <a:rPr lang="ru-RU" sz="2400" b="1" i="1" dirty="0">
                <a:solidFill>
                  <a:schemeClr val="bg1"/>
                </a:solidFill>
              </a:rPr>
              <a:t>облачных технологий, то есть удаленного создания, обработки и </a:t>
            </a:r>
            <a:r>
              <a:rPr lang="ru-RU" sz="2400" b="1" i="1" dirty="0" smtClean="0">
                <a:solidFill>
                  <a:schemeClr val="bg1"/>
                </a:solidFill>
              </a:rPr>
              <a:t>хранения </a:t>
            </a:r>
            <a:r>
              <a:rPr lang="ru-RU" sz="2400" b="1" i="1" dirty="0">
                <a:solidFill>
                  <a:schemeClr val="bg1"/>
                </a:solidFill>
              </a:rPr>
              <a:t>документов одновременно многими пользователями в режиме онлайн.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222" y="2464720"/>
            <a:ext cx="2115403" cy="17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59" y="1345604"/>
            <a:ext cx="1879838" cy="17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24" y="4359724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281" y="162920"/>
            <a:ext cx="10323762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>
                <a:solidFill>
                  <a:schemeClr val="bg1"/>
                </a:solidFill>
              </a:rPr>
              <a:t>Удаленное хранение и обработка данных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3" y="1386325"/>
            <a:ext cx="1219200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Облачные технологии </a:t>
            </a:r>
            <a:r>
              <a:rPr lang="ru-RU" sz="2400" b="1" i="1" dirty="0">
                <a:solidFill>
                  <a:schemeClr val="bg1"/>
                </a:solidFill>
              </a:rPr>
              <a:t>- это совокупность средств и методов дистанционного хранения и обработки данных.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32" y="2499452"/>
            <a:ext cx="5380850" cy="193899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Самыми активными поставщиками облачных сервисов являются </a:t>
            </a:r>
            <a:r>
              <a:rPr lang="ru-RU" sz="2400" b="1" i="1" dirty="0" smtClean="0">
                <a:solidFill>
                  <a:schemeClr val="bg1"/>
                </a:solidFill>
              </a:rPr>
              <a:t>корпорации </a:t>
            </a:r>
            <a:r>
              <a:rPr lang="ru-RU" sz="2400" b="1" i="1" dirty="0" err="1" smtClean="0">
                <a:solidFill>
                  <a:schemeClr val="bg1"/>
                </a:solidFill>
              </a:rPr>
              <a:t>Google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и </a:t>
            </a:r>
            <a:r>
              <a:rPr lang="ru-RU" sz="2400" b="1" i="1" dirty="0" err="1">
                <a:solidFill>
                  <a:schemeClr val="bg1"/>
                </a:solidFill>
              </a:rPr>
              <a:t>Microsoft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33" y="2375106"/>
            <a:ext cx="6456386" cy="31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8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8" y="162920"/>
            <a:ext cx="8687390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публикаций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1390767"/>
            <a:ext cx="12192000" cy="5262979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Облачное хранилище данных (облачный диск</a:t>
            </a:r>
            <a:r>
              <a:rPr lang="ru-RU" sz="2400" b="1" i="1" dirty="0" smtClean="0">
                <a:solidFill>
                  <a:srgbClr val="FFFF00"/>
                </a:solidFill>
              </a:rPr>
              <a:t>)</a:t>
            </a:r>
          </a:p>
          <a:p>
            <a:endParaRPr lang="ru-RU" sz="2400" b="1" i="1" dirty="0">
              <a:solidFill>
                <a:srgbClr val="FFFF00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Рассмотрим возможности облачного диска </a:t>
            </a:r>
            <a:r>
              <a:rPr lang="ru-RU" sz="2400" b="1" i="1" dirty="0" err="1">
                <a:solidFill>
                  <a:schemeClr val="bg1"/>
                </a:solidFill>
              </a:rPr>
              <a:t>Google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Drive</a:t>
            </a:r>
            <a:r>
              <a:rPr lang="ru-RU" sz="2400" b="1" i="1" dirty="0">
                <a:solidFill>
                  <a:schemeClr val="bg1"/>
                </a:solidFill>
              </a:rPr>
              <a:t> по </a:t>
            </a:r>
            <a:r>
              <a:rPr lang="ru-RU" sz="2400" b="1" i="1" dirty="0" smtClean="0">
                <a:solidFill>
                  <a:schemeClr val="bg1"/>
                </a:solidFill>
              </a:rPr>
              <a:t>созданию и коллективной </a:t>
            </a:r>
            <a:r>
              <a:rPr lang="ru-RU" sz="2400" b="1" i="1" dirty="0">
                <a:solidFill>
                  <a:schemeClr val="bg1"/>
                </a:solidFill>
              </a:rPr>
              <a:t>обработки документов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Чтобы </a:t>
            </a:r>
            <a:r>
              <a:rPr lang="ru-RU" sz="2400" b="1" i="1" dirty="0">
                <a:solidFill>
                  <a:schemeClr val="bg1"/>
                </a:solidFill>
              </a:rPr>
              <a:t>пользоваться сервисами </a:t>
            </a:r>
            <a:r>
              <a:rPr lang="ru-RU" sz="2400" b="1" i="1" dirty="0" err="1">
                <a:solidFill>
                  <a:srgbClr val="FFFF00"/>
                </a:solidFill>
              </a:rPr>
              <a:t>Google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Drive</a:t>
            </a:r>
            <a:r>
              <a:rPr lang="ru-RU" sz="2400" b="1" i="1" dirty="0">
                <a:solidFill>
                  <a:schemeClr val="bg1"/>
                </a:solidFill>
              </a:rPr>
              <a:t>, достаточно на сайте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www.google.com.ua создать учетную запись (аккаунт</a:t>
            </a:r>
            <a:r>
              <a:rPr lang="ru-RU" sz="2400" b="1" i="1" dirty="0" smtClean="0">
                <a:solidFill>
                  <a:schemeClr val="bg1"/>
                </a:solidFill>
              </a:rPr>
              <a:t>).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 </a:t>
            </a:r>
            <a:r>
              <a:rPr lang="ru-RU" sz="2400" b="1" i="1" dirty="0">
                <a:solidFill>
                  <a:schemeClr val="bg1"/>
                </a:solidFill>
              </a:rPr>
              <a:t>дальнейшем, чтобы </a:t>
            </a:r>
            <a:r>
              <a:rPr lang="ru-RU" sz="2400" b="1" i="1" dirty="0">
                <a:solidFill>
                  <a:srgbClr val="FFFF00"/>
                </a:solidFill>
              </a:rPr>
              <a:t>открыть облачный диск</a:t>
            </a:r>
            <a:r>
              <a:rPr lang="ru-RU" sz="2400" b="1" i="1" dirty="0">
                <a:solidFill>
                  <a:schemeClr val="bg1"/>
                </a:solidFill>
              </a:rPr>
              <a:t>, нужно</a:t>
            </a:r>
            <a:r>
              <a:rPr lang="ru-RU" sz="2400" b="1" i="1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400" b="1" i="1" dirty="0" smtClean="0">
                <a:solidFill>
                  <a:schemeClr val="bg1"/>
                </a:solidFill>
              </a:rPr>
              <a:t>войти </a:t>
            </a:r>
            <a:r>
              <a:rPr lang="ru-RU" sz="2400" b="1" i="1" dirty="0">
                <a:solidFill>
                  <a:schemeClr val="bg1"/>
                </a:solidFill>
              </a:rPr>
              <a:t>в свой аккаунт </a:t>
            </a:r>
            <a:r>
              <a:rPr lang="ru-RU" sz="2400" b="1" i="1" dirty="0" err="1">
                <a:solidFill>
                  <a:srgbClr val="FFFF00"/>
                </a:solidFill>
              </a:rPr>
              <a:t>Google</a:t>
            </a:r>
            <a:r>
              <a:rPr lang="ru-RU" sz="2400" b="1" i="1" dirty="0" smtClean="0">
                <a:solidFill>
                  <a:schemeClr val="bg1"/>
                </a:solidFill>
              </a:rPr>
              <a:t>;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2) открыть перечень приложений, щелкнув кнопку</a:t>
            </a:r>
            <a:r>
              <a:rPr lang="ru-RU" sz="2400" b="1" i="1" dirty="0" smtClean="0">
                <a:solidFill>
                  <a:schemeClr val="bg1"/>
                </a:solidFill>
              </a:rPr>
              <a:t>;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3) выбрать приложение </a:t>
            </a:r>
            <a:r>
              <a:rPr lang="ru-RU" sz="2400" b="1" i="1" dirty="0" smtClean="0">
                <a:solidFill>
                  <a:schemeClr val="bg1"/>
                </a:solidFill>
              </a:rPr>
              <a:t>          Диск </a:t>
            </a:r>
            <a:r>
              <a:rPr lang="ru-RU" sz="2400" b="1" i="1" dirty="0">
                <a:solidFill>
                  <a:schemeClr val="bg1"/>
                </a:solidFill>
              </a:rPr>
              <a:t>(рис. </a:t>
            </a:r>
            <a:r>
              <a:rPr lang="ru-RU" sz="2400" b="1" i="1" dirty="0" smtClean="0">
                <a:solidFill>
                  <a:schemeClr val="bg1"/>
                </a:solidFill>
              </a:rPr>
              <a:t>1, а).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69" y="5301216"/>
            <a:ext cx="627014" cy="59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22" y="6003457"/>
            <a:ext cx="654310" cy="55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8" y="162920"/>
            <a:ext cx="8687390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публикаций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3231191"/>
            <a:ext cx="10536666" cy="33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633" y="1087483"/>
            <a:ext cx="12192000" cy="1938992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Затем следует загрузить со своего компьютера или создать непосредственно на облачном диске необходимый документ (</a:t>
            </a:r>
            <a:r>
              <a:rPr lang="ru-RU" sz="2400" b="1" i="1" dirty="0">
                <a:solidFill>
                  <a:srgbClr val="FFFF00"/>
                </a:solidFill>
              </a:rPr>
              <a:t>кнопка СОЗДАТЬ</a:t>
            </a:r>
            <a:r>
              <a:rPr lang="ru-RU" sz="2400" b="1" i="1" dirty="0">
                <a:solidFill>
                  <a:schemeClr val="bg1"/>
                </a:solidFill>
              </a:rPr>
              <a:t>).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Это может быть текстовый документ, электронная таблица, презентация, рисунок, карта, форма опроса и т.д. </a:t>
            </a:r>
            <a:r>
              <a:rPr lang="ru-RU" sz="2400" b="1" i="1" dirty="0" smtClean="0">
                <a:solidFill>
                  <a:schemeClr val="bg1"/>
                </a:solidFill>
              </a:rPr>
              <a:t>(</a:t>
            </a:r>
            <a:r>
              <a:rPr lang="uk-UA" sz="2400" b="1" i="1" dirty="0" err="1" smtClean="0">
                <a:solidFill>
                  <a:schemeClr val="bg1"/>
                </a:solidFill>
              </a:rPr>
              <a:t>см.рис</a:t>
            </a:r>
            <a:r>
              <a:rPr lang="ru-RU" sz="2400" b="1" i="1" dirty="0" smtClean="0">
                <a:solidFill>
                  <a:schemeClr val="bg1"/>
                </a:solidFill>
              </a:rPr>
              <a:t>).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4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8" y="162920"/>
            <a:ext cx="8687390" cy="5328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Права </a:t>
            </a:r>
            <a:r>
              <a:rPr lang="ru-RU" dirty="0">
                <a:solidFill>
                  <a:schemeClr val="bg1"/>
                </a:solidFill>
              </a:rPr>
              <a:t>доступа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634" y="1062153"/>
            <a:ext cx="12195633" cy="4524315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Права доступа</a:t>
            </a:r>
          </a:p>
          <a:p>
            <a:endParaRPr lang="ru-RU" sz="2400" b="1" i="1" dirty="0">
              <a:solidFill>
                <a:srgbClr val="FFFF00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Чтобы предоставить интернет-пользователям доступ к файлам и папкам, хранящимся на облачном диске, нужно: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1) вызвать контекстное меню нужного объекта </a:t>
            </a:r>
            <a:r>
              <a:rPr lang="ru-RU" sz="2400" b="1" i="1" dirty="0" smtClean="0">
                <a:solidFill>
                  <a:schemeClr val="bg1"/>
                </a:solidFill>
              </a:rPr>
              <a:t>(см), </a:t>
            </a:r>
            <a:r>
              <a:rPr lang="ru-RU" sz="2400" b="1" i="1" dirty="0">
                <a:solidFill>
                  <a:schemeClr val="bg1"/>
                </a:solidFill>
              </a:rPr>
              <a:t>щелкнув на нем правой кнопкой мыши;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2) выбрать команду Доступ ... (рис. </a:t>
            </a:r>
            <a:r>
              <a:rPr lang="ru-RU" sz="2400" b="1" i="1" dirty="0" smtClean="0">
                <a:solidFill>
                  <a:schemeClr val="bg1"/>
                </a:solidFill>
              </a:rPr>
              <a:t>1, </a:t>
            </a:r>
            <a:r>
              <a:rPr lang="ru-RU" sz="2400" b="1" i="1" dirty="0">
                <a:solidFill>
                  <a:schemeClr val="bg1"/>
                </a:solidFill>
              </a:rPr>
              <a:t>б)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3) в открывшемся окне (рис. </a:t>
            </a:r>
            <a:r>
              <a:rPr lang="ru-RU" sz="2400" b="1" i="1" dirty="0" smtClean="0">
                <a:solidFill>
                  <a:schemeClr val="bg1"/>
                </a:solidFill>
              </a:rPr>
              <a:t>1, </a:t>
            </a:r>
            <a:r>
              <a:rPr lang="ru-RU" sz="2400" b="1" i="1" dirty="0">
                <a:solidFill>
                  <a:schemeClr val="bg1"/>
                </a:solidFill>
              </a:rPr>
              <a:t>в), настроить тип доступа (просмотр, редактирование и т.д.);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4) в адресной строке окна доступа ввести имена или адреса пользователей, которым предоставляется доступ;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5) нажать кнопку </a:t>
            </a:r>
            <a:r>
              <a:rPr lang="ru-RU" sz="2400" b="1" i="1" dirty="0">
                <a:solidFill>
                  <a:srgbClr val="FFFF00"/>
                </a:solidFill>
              </a:rPr>
              <a:t>Готово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6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8" y="162920"/>
            <a:ext cx="8687390" cy="532820"/>
          </a:xfrm>
        </p:spPr>
        <p:txBody>
          <a:bodyPr>
            <a:noAutofit/>
          </a:bodyPr>
          <a:lstStyle/>
          <a:p>
            <a:pPr indent="457200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публикаций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0707757" y="695740"/>
            <a:ext cx="702365" cy="5168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7" y="1212574"/>
            <a:ext cx="10290412" cy="47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2818" y="6182436"/>
            <a:ext cx="2129051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Рис. 1 (а, б, в)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649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295827</TotalTime>
  <Words>836</Words>
  <Application>Microsoft Office PowerPoint</Application>
  <PresentationFormat>Произвольный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Понятие персональной учебной среды</vt:lpstr>
      <vt:lpstr>Понятие персональной учебной среды</vt:lpstr>
      <vt:lpstr>Удаленное хранение и обработка данных</vt:lpstr>
      <vt:lpstr>Удаленное хранение и обработка данных</vt:lpstr>
      <vt:lpstr>Сохранение публикаций</vt:lpstr>
      <vt:lpstr>Сохранение публикаций</vt:lpstr>
      <vt:lpstr>      Права доступа</vt:lpstr>
      <vt:lpstr>Сохранение публикаций</vt:lpstr>
      <vt:lpstr>Печать публикации</vt:lpstr>
      <vt:lpstr>Печать публикации</vt:lpstr>
      <vt:lpstr>Работаем за компьютером</vt:lpstr>
      <vt:lpstr>Работаем за компьютером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Юрий Стодух</cp:lastModifiedBy>
  <cp:revision>615</cp:revision>
  <dcterms:created xsi:type="dcterms:W3CDTF">2016-06-06T19:48:43Z</dcterms:created>
  <dcterms:modified xsi:type="dcterms:W3CDTF">2021-03-21T14:04:00Z</dcterms:modified>
</cp:coreProperties>
</file>