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58" r:id="rId8"/>
    <p:sldId id="262" r:id="rId9"/>
    <p:sldId id="263" r:id="rId10"/>
    <p:sldId id="264" r:id="rId11"/>
    <p:sldId id="270" r:id="rId12"/>
    <p:sldId id="265" r:id="rId13"/>
    <p:sldId id="259" r:id="rId14"/>
    <p:sldId id="271" r:id="rId15"/>
    <p:sldId id="260" r:id="rId16"/>
    <p:sldId id="272" r:id="rId17"/>
    <p:sldId id="261" r:id="rId18"/>
    <p:sldId id="273" r:id="rId1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рисунк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29.01.2019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959E6-847B-4937-8C3D-49CDB5BA4EF3}" type="datetimeFigureOut">
              <a:rPr lang="uk-UA" smtClean="0"/>
              <a:pPr/>
              <a:t>29.01.2019</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255C-740D-4BFE-A60D-37750E3706A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404664"/>
            <a:ext cx="8784976" cy="5760640"/>
          </a:xfrm>
        </p:spPr>
        <p:style>
          <a:lnRef idx="1">
            <a:schemeClr val="accent1"/>
          </a:lnRef>
          <a:fillRef idx="2">
            <a:schemeClr val="accent1"/>
          </a:fillRef>
          <a:effectRef idx="1">
            <a:schemeClr val="accent1"/>
          </a:effectRef>
          <a:fontRef idx="minor">
            <a:schemeClr val="dk1"/>
          </a:fontRef>
        </p:style>
        <p:txBody>
          <a:bodyPr>
            <a:noAutofit/>
          </a:bodyPr>
          <a:lstStyle/>
          <a:p>
            <a:r>
              <a:rPr lang="uk-UA" sz="3200" b="1" i="1" dirty="0" smtClean="0">
                <a:latin typeface="Times New Roman" pitchFamily="18" charset="0"/>
                <a:cs typeface="Times New Roman" pitchFamily="18" charset="0"/>
              </a:rPr>
              <a:t>Тема  </a:t>
            </a:r>
            <a:r>
              <a:rPr lang="uk-UA" sz="3200" b="1" i="1" dirty="0" smtClean="0">
                <a:latin typeface="Times New Roman" pitchFamily="18" charset="0"/>
                <a:cs typeface="Times New Roman" pitchFamily="18" charset="0"/>
              </a:rPr>
              <a:t>2.</a:t>
            </a:r>
            <a:r>
              <a:rPr lang="uk-UA" sz="3200" b="1" dirty="0" smtClean="0">
                <a:latin typeface="Times New Roman" pitchFamily="18" charset="0"/>
                <a:cs typeface="Times New Roman" pitchFamily="18" charset="0"/>
              </a:rPr>
              <a:t> </a:t>
            </a:r>
            <a:r>
              <a:rPr lang="uk-UA" sz="3200" b="1" dirty="0" smtClean="0">
                <a:latin typeface="Times New Roman" pitchFamily="18" charset="0"/>
                <a:cs typeface="Times New Roman" pitchFamily="18" charset="0"/>
              </a:rPr>
              <a:t>Індивідуальні дії солдата та взаємодії у складі двійок та груп. </a:t>
            </a:r>
            <a:r>
              <a:rPr lang="uk-UA" sz="3200" b="1" dirty="0" smtClean="0">
                <a:latin typeface="Times New Roman" pitchFamily="18" charset="0"/>
                <a:cs typeface="Times New Roman" pitchFamily="18" charset="0"/>
              </a:rPr>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Види </a:t>
            </a:r>
            <a:r>
              <a:rPr lang="uk-UA" sz="3200" b="1" dirty="0" smtClean="0">
                <a:latin typeface="Times New Roman" pitchFamily="18" charset="0"/>
                <a:cs typeface="Times New Roman" pitchFamily="18" charset="0"/>
              </a:rPr>
              <a:t>носіння </a:t>
            </a:r>
            <a:r>
              <a:rPr lang="uk-UA" sz="3200" b="1" dirty="0" smtClean="0">
                <a:latin typeface="Times New Roman" pitchFamily="18" charset="0"/>
                <a:cs typeface="Times New Roman" pitchFamily="18" charset="0"/>
              </a:rPr>
              <a:t>зброї.</a:t>
            </a:r>
            <a:r>
              <a:rPr lang="uk-UA" sz="3200" b="1" dirty="0" smtClean="0">
                <a:latin typeface="Times New Roman" pitchFamily="18" charset="0"/>
                <a:cs typeface="Times New Roman" pitchFamily="18" charset="0"/>
              </a:rPr>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Пересування одиночного бійця  на полі </a:t>
            </a:r>
            <a:r>
              <a:rPr lang="uk-UA" sz="3200" b="1" dirty="0" smtClean="0">
                <a:latin typeface="Times New Roman" pitchFamily="18" charset="0"/>
                <a:cs typeface="Times New Roman" pitchFamily="18" charset="0"/>
              </a:rPr>
              <a:t>бою.</a:t>
            </a:r>
            <a:r>
              <a:rPr lang="uk-UA" sz="3200" b="1" dirty="0" smtClean="0">
                <a:latin typeface="Times New Roman" pitchFamily="18" charset="0"/>
                <a:cs typeface="Times New Roman" pitchFamily="18" charset="0"/>
              </a:rPr>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Використання укриття на полі бою та рельєфності поверхні землі.</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Нанесення гриму.   Маскування зброї.</a:t>
            </a: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endParaRPr lang="uk-UA" sz="32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0"/>
            <a:ext cx="9144000" cy="73702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smtClean="0">
                <a:solidFill>
                  <a:srgbClr val="FF0000"/>
                </a:solidFill>
                <a:latin typeface="Times New Roman" pitchFamily="18" charset="0"/>
                <a:cs typeface="Times New Roman" pitchFamily="18" charset="0"/>
              </a:rPr>
              <a:t>Рух </a:t>
            </a:r>
            <a:r>
              <a:rPr lang="ru-RU" sz="2400" b="1" dirty="0" err="1" smtClean="0">
                <a:solidFill>
                  <a:srgbClr val="FF0000"/>
                </a:solidFill>
                <a:latin typeface="Times New Roman" pitchFamily="18" charset="0"/>
                <a:cs typeface="Times New Roman" pitchFamily="18" charset="0"/>
              </a:rPr>
              <a:t>ривком</a:t>
            </a:r>
            <a:r>
              <a:rPr lang="ru-RU" sz="2400" dirty="0" smtClean="0">
                <a:solidFill>
                  <a:srgbClr val="FF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Цей метод </a:t>
            </a:r>
            <a:r>
              <a:rPr lang="ru-RU" sz="2400" dirty="0" err="1" smtClean="0">
                <a:latin typeface="Times New Roman" pitchFamily="18" charset="0"/>
                <a:cs typeface="Times New Roman" pitchFamily="18" charset="0"/>
              </a:rPr>
              <a:t>використовують</a:t>
            </a:r>
            <a:r>
              <a:rPr lang="ru-RU" sz="2400" dirty="0" smtClean="0">
                <a:latin typeface="Times New Roman" pitchFamily="18" charset="0"/>
                <a:cs typeface="Times New Roman" pitchFamily="18" charset="0"/>
              </a:rPr>
              <a:t>, коли </a:t>
            </a:r>
            <a:r>
              <a:rPr lang="ru-RU" sz="2400" dirty="0" err="1" smtClean="0">
                <a:latin typeface="Times New Roman" pitchFamily="18" charset="0"/>
                <a:cs typeface="Times New Roman" pitchFamily="18" charset="0"/>
              </a:rPr>
              <a:t>вогонь</a:t>
            </a:r>
            <a:r>
              <a:rPr lang="ru-RU" sz="2400" dirty="0" smtClean="0">
                <a:latin typeface="Times New Roman" pitchFamily="18" charset="0"/>
                <a:cs typeface="Times New Roman" pitchFamily="18" charset="0"/>
              </a:rPr>
              <a:t> противника </a:t>
            </a:r>
            <a:r>
              <a:rPr lang="ru-RU" sz="2400" dirty="0" err="1" smtClean="0">
                <a:latin typeface="Times New Roman" pitchFamily="18" charset="0"/>
                <a:cs typeface="Times New Roman" pitchFamily="18" charset="0"/>
              </a:rPr>
              <a:t>дуже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слабкий</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та </a:t>
            </a:r>
            <a:r>
              <a:rPr lang="ru-RU" sz="2400" dirty="0" err="1" smtClean="0">
                <a:latin typeface="Times New Roman" pitchFamily="18" charset="0"/>
                <a:cs typeface="Times New Roman" pitchFamily="18" charset="0"/>
              </a:rPr>
              <a:t>епізодичний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Ривок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можна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використати</a:t>
            </a:r>
            <a:r>
              <a:rPr lang="ru-RU" sz="2400" dirty="0" smtClean="0">
                <a:latin typeface="Times New Roman" pitchFamily="18" charset="0"/>
                <a:cs typeface="Times New Roman" pitchFamily="18" charset="0"/>
              </a:rPr>
              <a:t>, коли </a:t>
            </a:r>
            <a:r>
              <a:rPr lang="ru-RU" sz="2400" dirty="0" err="1" smtClean="0">
                <a:latin typeface="Times New Roman" pitchFamily="18" charset="0"/>
                <a:cs typeface="Times New Roman" pitchFamily="18" charset="0"/>
              </a:rPr>
              <a:t>боєць</a:t>
            </a:r>
            <a:r>
              <a:rPr lang="ru-RU" sz="2400" dirty="0" smtClean="0">
                <a:latin typeface="Times New Roman" pitchFamily="18" charset="0"/>
                <a:cs typeface="Times New Roman" pitchFamily="18" charset="0"/>
              </a:rPr>
              <a:t> точно </a:t>
            </a:r>
            <a:r>
              <a:rPr lang="ru-RU" sz="2400" dirty="0" err="1" smtClean="0">
                <a:latin typeface="Times New Roman" pitchFamily="18" charset="0"/>
                <a:cs typeface="Times New Roman" pitchFamily="18" charset="0"/>
              </a:rPr>
              <a:t>знає</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 </a:t>
            </a:r>
            <a:r>
              <a:rPr lang="ru-RU" sz="2400" dirty="0" err="1" smtClean="0">
                <a:latin typeface="Times New Roman" pitchFamily="18" charset="0"/>
                <a:cs typeface="Times New Roman" pitchFamily="18" charset="0"/>
              </a:rPr>
              <a:t>ньому</a:t>
            </a:r>
            <a:r>
              <a:rPr lang="ru-RU" sz="2400" dirty="0" smtClean="0">
                <a:latin typeface="Times New Roman" pitchFamily="18" charset="0"/>
                <a:cs typeface="Times New Roman" pitchFamily="18" charset="0"/>
              </a:rPr>
              <a:t> не </a:t>
            </a:r>
            <a:r>
              <a:rPr lang="ru-RU" sz="2400" dirty="0" err="1" smtClean="0">
                <a:latin typeface="Times New Roman" pitchFamily="18" charset="0"/>
                <a:cs typeface="Times New Roman" pitchFamily="18" charset="0"/>
              </a:rPr>
              <a:t>ціляться</a:t>
            </a:r>
            <a:r>
              <a:rPr lang="ru-RU" sz="2400" dirty="0" smtClean="0">
                <a:latin typeface="Times New Roman" pitchFamily="18" charset="0"/>
                <a:cs typeface="Times New Roman" pitchFamily="18" charset="0"/>
              </a:rPr>
              <a:t>.</a:t>
            </a:r>
          </a:p>
          <a:p>
            <a:r>
              <a:rPr lang="ru-RU" sz="2400" b="1" dirty="0" smtClean="0">
                <a:latin typeface="Times New Roman" pitchFamily="18" charset="0"/>
                <a:cs typeface="Times New Roman" pitchFamily="18" charset="0"/>
              </a:rPr>
              <a:t>Цей метод </a:t>
            </a:r>
            <a:r>
              <a:rPr lang="ru-RU" sz="2400" b="1" dirty="0" err="1" smtClean="0">
                <a:latin typeface="Times New Roman" pitchFamily="18" charset="0"/>
                <a:cs typeface="Times New Roman" pitchFamily="18" charset="0"/>
              </a:rPr>
              <a:t>передбачає</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дотримання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певного</a:t>
            </a:r>
            <a:r>
              <a:rPr lang="ru-RU" sz="2400" b="1" dirty="0" smtClean="0">
                <a:latin typeface="Times New Roman" pitchFamily="18" charset="0"/>
                <a:cs typeface="Times New Roman" pitchFamily="18" charset="0"/>
              </a:rPr>
              <a:t> алгоритму: </a:t>
            </a:r>
            <a:endParaRPr lang="ru-RU" sz="2400" b="1" dirty="0" smtClean="0">
              <a:latin typeface="Times New Roman" pitchFamily="18" charset="0"/>
              <a:cs typeface="Times New Roman" pitchFamily="18" charset="0"/>
            </a:endParaRPr>
          </a:p>
          <a:p>
            <a:pPr marL="342900" indent="-342900">
              <a:buAutoNum type="arabicParenR"/>
            </a:pPr>
            <a:r>
              <a:rPr lang="ru-RU" sz="2400" b="1" dirty="0" err="1" smtClean="0">
                <a:latin typeface="Times New Roman" pitchFamily="18" charset="0"/>
                <a:cs typeface="Times New Roman" pitchFamily="18" charset="0"/>
              </a:rPr>
              <a:t>обрав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місце</a:t>
            </a:r>
            <a:r>
              <a:rPr lang="ru-RU" sz="2400" b="1" dirty="0" smtClean="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укриття</a:t>
            </a:r>
            <a:r>
              <a:rPr lang="ru-RU" sz="2400" b="1" dirty="0" smtClean="0">
                <a:latin typeface="Times New Roman" pitchFamily="18" charset="0"/>
                <a:cs typeface="Times New Roman" pitchFamily="18" charset="0"/>
              </a:rPr>
              <a:t>), до </a:t>
            </a:r>
            <a:r>
              <a:rPr lang="ru-RU" sz="2400" b="1" dirty="0" err="1" smtClean="0">
                <a:latin typeface="Times New Roman" pitchFamily="18" charset="0"/>
                <a:cs typeface="Times New Roman" pitchFamily="18" charset="0"/>
              </a:rPr>
              <a:t>якого</a:t>
            </a:r>
            <a:r>
              <a:rPr lang="ru-RU" sz="2400" b="1" dirty="0" smtClean="0">
                <a:latin typeface="Times New Roman" pitchFamily="18" charset="0"/>
                <a:cs typeface="Times New Roman" pitchFamily="18" charset="0"/>
              </a:rPr>
              <a:t> треба </a:t>
            </a:r>
            <a:r>
              <a:rPr lang="ru-RU" sz="2400" b="1" dirty="0" err="1" smtClean="0">
                <a:latin typeface="Times New Roman" pitchFamily="18" charset="0"/>
                <a:cs typeface="Times New Roman" pitchFamily="18" charset="0"/>
              </a:rPr>
              <a:t>перебігти</a:t>
            </a:r>
            <a:r>
              <a:rPr lang="ru-RU"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marL="342900" indent="-342900">
              <a:buAutoNum type="arabicParenR"/>
            </a:pPr>
            <a:r>
              <a:rPr lang="ru-RU" sz="2400" b="1" dirty="0" smtClean="0">
                <a:latin typeface="Times New Roman" pitchFamily="18" charset="0"/>
                <a:cs typeface="Times New Roman" pitchFamily="18" charset="0"/>
              </a:rPr>
              <a:t> встав </a:t>
            </a:r>
          </a:p>
          <a:p>
            <a:pPr marL="342900" indent="-342900">
              <a:buAutoNum type="arabicParenR"/>
            </a:pP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побіг</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a:t>
            </a:r>
            <a:r>
              <a:rPr lang="ru-RU" sz="2400" b="1" dirty="0" smtClean="0">
                <a:latin typeface="Times New Roman" pitchFamily="18" charset="0"/>
                <a:cs typeface="Times New Roman" pitchFamily="18" charset="0"/>
              </a:rPr>
              <a:t> максимально </a:t>
            </a:r>
            <a:r>
              <a:rPr lang="ru-RU" sz="2400" b="1" dirty="0" err="1" smtClean="0">
                <a:latin typeface="Times New Roman" pitchFamily="18" charset="0"/>
                <a:cs typeface="Times New Roman" pitchFamily="18" charset="0"/>
              </a:rPr>
              <a:t>можливою</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швидкістю</a:t>
            </a:r>
            <a:r>
              <a:rPr lang="ru-RU" sz="2400" b="1" dirty="0" smtClean="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marL="342900" indent="-342900">
              <a:buAutoNum type="arabicParenR"/>
            </a:pP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ліг</a:t>
            </a:r>
            <a:r>
              <a:rPr lang="ru-RU"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на землю </a:t>
            </a:r>
            <a:endParaRPr lang="ru-RU" sz="2400" b="1" dirty="0" smtClean="0">
              <a:latin typeface="Times New Roman" pitchFamily="18" charset="0"/>
              <a:cs typeface="Times New Roman" pitchFamily="18" charset="0"/>
            </a:endParaRPr>
          </a:p>
          <a:p>
            <a:pPr marL="342900" indent="-342900">
              <a:buAutoNum type="arabicParenR"/>
            </a:pP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зробив</a:t>
            </a:r>
            <a:r>
              <a:rPr lang="ru-RU" sz="2400" b="1" dirty="0" smtClean="0">
                <a:latin typeface="Times New Roman" pitchFamily="18" charset="0"/>
                <a:cs typeface="Times New Roman" pitchFamily="18" charset="0"/>
              </a:rPr>
              <a:t> перекат (</a:t>
            </a:r>
            <a:r>
              <a:rPr lang="ru-RU" sz="2400" b="1" dirty="0" err="1" smtClean="0">
                <a:latin typeface="Times New Roman" pitchFamily="18" charset="0"/>
                <a:cs typeface="Times New Roman" pitchFamily="18" charset="0"/>
              </a:rPr>
              <a:t>швидке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переповзання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праворуч</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або</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ліворуч</a:t>
            </a:r>
            <a:r>
              <a:rPr lang="ru-RU" sz="2400" b="1" dirty="0" smtClean="0">
                <a:latin typeface="Times New Roman" pitchFamily="18" charset="0"/>
                <a:cs typeface="Times New Roman" pitchFamily="18" charset="0"/>
              </a:rPr>
              <a:t> на 1–2 м – </a:t>
            </a:r>
            <a:endParaRPr lang="ru-RU" sz="2400" b="1" dirty="0" smtClean="0">
              <a:latin typeface="Times New Roman" pitchFamily="18" charset="0"/>
              <a:cs typeface="Times New Roman" pitchFamily="18" charset="0"/>
            </a:endParaRPr>
          </a:p>
          <a:p>
            <a:pPr marL="342900" indent="-342900">
              <a:buAutoNum type="arabicParenR"/>
            </a:pP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зайняв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обрану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позицію</a:t>
            </a:r>
            <a:r>
              <a:rPr lang="ru-RU" sz="2400" b="1" dirty="0" smtClean="0">
                <a:latin typeface="Times New Roman" pitchFamily="18" charset="0"/>
                <a:cs typeface="Times New Roman" pitchFamily="18" charset="0"/>
              </a:rPr>
              <a:t>. </a:t>
            </a:r>
          </a:p>
          <a:p>
            <a:pPr marL="342900" indent="-342900"/>
            <a:r>
              <a:rPr lang="ru-RU" sz="2400" dirty="0" smtClean="0">
                <a:latin typeface="Times New Roman" pitchFamily="18" charset="0"/>
                <a:cs typeface="Times New Roman" pitchFamily="18" charset="0"/>
              </a:rPr>
              <a:t>    Час </a:t>
            </a:r>
            <a:r>
              <a:rPr lang="ru-RU" sz="2400" dirty="0" err="1" smtClean="0">
                <a:latin typeface="Times New Roman" pitchFamily="18" charset="0"/>
                <a:cs typeface="Times New Roman" pitchFamily="18" charset="0"/>
              </a:rPr>
              <a:t>перебіжки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дуже</a:t>
            </a:r>
            <a:r>
              <a:rPr lang="ru-RU" sz="2400" dirty="0" smtClean="0">
                <a:latin typeface="Times New Roman" pitchFamily="18" charset="0"/>
                <a:cs typeface="Times New Roman" pitchFamily="18" charset="0"/>
              </a:rPr>
              <a:t> легко </a:t>
            </a:r>
            <a:r>
              <a:rPr lang="ru-RU" sz="2400" dirty="0" err="1" smtClean="0">
                <a:latin typeface="Times New Roman" pitchFamily="18" charset="0"/>
                <a:cs typeface="Times New Roman" pitchFamily="18" charset="0"/>
              </a:rPr>
              <a:t>визначити</a:t>
            </a:r>
            <a:r>
              <a:rPr lang="ru-RU" sz="2400" dirty="0" smtClean="0">
                <a:latin typeface="Times New Roman" pitchFamily="18" charset="0"/>
                <a:cs typeface="Times New Roman" pitchFamily="18" charset="0"/>
              </a:rPr>
              <a:t> за формулою: при </a:t>
            </a:r>
            <a:r>
              <a:rPr lang="ru-RU" sz="2400" dirty="0" err="1" smtClean="0">
                <a:latin typeface="Times New Roman" pitchFamily="18" charset="0"/>
                <a:cs typeface="Times New Roman" pitchFamily="18" charset="0"/>
              </a:rPr>
              <a:t>вставанні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потрібно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подумки</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без пауз </a:t>
            </a:r>
            <a:r>
              <a:rPr lang="ru-RU" sz="2400" dirty="0" err="1" smtClean="0">
                <a:latin typeface="Times New Roman" pitchFamily="18" charset="0"/>
                <a:cs typeface="Times New Roman" pitchFamily="18" charset="0"/>
              </a:rPr>
              <a:t>промовляти</a:t>
            </a:r>
            <a:r>
              <a:rPr lang="ru-RU" sz="2400" dirty="0" smtClean="0">
                <a:latin typeface="Times New Roman" pitchFamily="18" charset="0"/>
                <a:cs typeface="Times New Roman" pitchFamily="18" charset="0"/>
              </a:rPr>
              <a:t> фразу</a:t>
            </a:r>
            <a:r>
              <a:rPr lang="ru-RU" sz="2400" dirty="0" smtClean="0">
                <a:solidFill>
                  <a:srgbClr val="FF0000"/>
                </a:solidFill>
                <a:latin typeface="Times New Roman" pitchFamily="18" charset="0"/>
                <a:cs typeface="Times New Roman" pitchFamily="18" charset="0"/>
              </a:rPr>
              <a:t>: “ВСТАВ. ПОБІГ. БІЖУ. ВЖЕ ЧАС ЛЯГАТИ“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Лягати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падати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доцільно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трохи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праворуч</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або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ліворуч</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заздалегідь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обраного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бійцем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місця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метою </a:t>
            </a:r>
            <a:r>
              <a:rPr lang="ru-RU" sz="2400" dirty="0" err="1" smtClean="0">
                <a:latin typeface="Times New Roman" pitchFamily="18" charset="0"/>
                <a:cs typeface="Times New Roman" pitchFamily="18" charset="0"/>
              </a:rPr>
              <a:t>введення</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оману</a:t>
            </a:r>
            <a:r>
              <a:rPr lang="ru-RU" sz="2400" dirty="0" smtClean="0">
                <a:latin typeface="Times New Roman" pitchFamily="18" charset="0"/>
                <a:cs typeface="Times New Roman" pitchFamily="18" charset="0"/>
              </a:rPr>
              <a:t> противника, </a:t>
            </a:r>
            <a:r>
              <a:rPr lang="ru-RU" sz="2400" dirty="0" err="1" smtClean="0">
                <a:latin typeface="Times New Roman" pitchFamily="18" charset="0"/>
                <a:cs typeface="Times New Roman" pitchFamily="18" charset="0"/>
              </a:rPr>
              <a:t>якщо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виявить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бійця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час  </a:t>
            </a:r>
            <a:r>
              <a:rPr lang="ru-RU" sz="2400" dirty="0" err="1" smtClean="0">
                <a:latin typeface="Times New Roman" pitchFamily="18" charset="0"/>
                <a:cs typeface="Times New Roman" pitchFamily="18" charset="0"/>
              </a:rPr>
              <a:t>перебігання</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Перекат (</a:t>
            </a:r>
            <a:r>
              <a:rPr lang="ru-RU" sz="2400" dirty="0" err="1" smtClean="0">
                <a:latin typeface="Times New Roman" pitchFamily="18" charset="0"/>
                <a:cs typeface="Times New Roman" pitchFamily="18" charset="0"/>
              </a:rPr>
              <a:t>швидке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переповзання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допоможе</a:t>
            </a:r>
            <a:r>
              <a:rPr lang="ru-RU" sz="2400" dirty="0" smtClean="0">
                <a:latin typeface="Times New Roman" pitchFamily="18" charset="0"/>
                <a:cs typeface="Times New Roman" pitchFamily="18" charset="0"/>
              </a:rPr>
              <a:t> максимально </a:t>
            </a:r>
            <a:r>
              <a:rPr lang="ru-RU" sz="2400" dirty="0" err="1" smtClean="0">
                <a:latin typeface="Times New Roman" pitchFamily="18" charset="0"/>
                <a:cs typeface="Times New Roman" pitchFamily="18" charset="0"/>
              </a:rPr>
              <a:t>непомітно</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для </a:t>
            </a:r>
            <a:r>
              <a:rPr lang="ru-RU" sz="2400" dirty="0" err="1" smtClean="0">
                <a:latin typeface="Times New Roman" pitchFamily="18" charset="0"/>
                <a:cs typeface="Times New Roman" pitchFamily="18" charset="0"/>
              </a:rPr>
              <a:t>ворожого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спостерігача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зайняти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обрану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бійцем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позицію</a:t>
            </a:r>
            <a:r>
              <a:rPr lang="ru-RU" sz="2400" dirty="0" smtClean="0">
                <a:latin typeface="Times New Roman" pitchFamily="18" charset="0"/>
                <a:cs typeface="Times New Roman" pitchFamily="18" charset="0"/>
              </a:rPr>
              <a:t>.</a:t>
            </a:r>
            <a:endParaRPr lang="uk-UA"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31265" t="31125" r="31655" b="24579"/>
          <a:stretch>
            <a:fillRect/>
          </a:stretch>
        </p:blipFill>
        <p:spPr bwMode="auto">
          <a:xfrm>
            <a:off x="184313" y="620688"/>
            <a:ext cx="8576952" cy="576064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404664"/>
            <a:ext cx="914400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400" b="1" dirty="0" smtClean="0">
                <a:solidFill>
                  <a:srgbClr val="FF0000"/>
                </a:solidFill>
                <a:latin typeface="Times New Roman" pitchFamily="18" charset="0"/>
                <a:cs typeface="Times New Roman" pitchFamily="18" charset="0"/>
              </a:rPr>
              <a:t>“Котячий“ </a:t>
            </a:r>
            <a:r>
              <a:rPr lang="ru-RU" sz="2400" b="1" dirty="0" err="1" smtClean="0">
                <a:solidFill>
                  <a:srgbClr val="FF0000"/>
                </a:solidFill>
                <a:latin typeface="Times New Roman" pitchFamily="18" charset="0"/>
                <a:cs typeface="Times New Roman" pitchFamily="18" charset="0"/>
              </a:rPr>
              <a:t>рух</a:t>
            </a:r>
            <a:r>
              <a:rPr lang="ru-RU" sz="2400" b="1" dirty="0" smtClean="0">
                <a:solidFill>
                  <a:srgbClr val="FF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Цей </a:t>
            </a:r>
            <a:r>
              <a:rPr lang="ru-RU" sz="2400" dirty="0" err="1" smtClean="0">
                <a:latin typeface="Times New Roman" pitchFamily="18" charset="0"/>
                <a:cs typeface="Times New Roman" pitchFamily="18" charset="0"/>
              </a:rPr>
              <a:t>спосіб</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полягає</a:t>
            </a:r>
            <a:r>
              <a:rPr lang="ru-RU" sz="2400" dirty="0" smtClean="0">
                <a:latin typeface="Times New Roman" pitchFamily="18" charset="0"/>
                <a:cs typeface="Times New Roman" pitchFamily="18" charset="0"/>
              </a:rPr>
              <a:t> у </a:t>
            </a:r>
            <a:r>
              <a:rPr lang="ru-RU" sz="2400" dirty="0" err="1" smtClean="0">
                <a:latin typeface="Times New Roman" pitchFamily="18" charset="0"/>
                <a:cs typeface="Times New Roman" pitchFamily="18" charset="0"/>
              </a:rPr>
              <a:t>пересуванні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зброєю</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напоготові</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напівзігнутих</a:t>
            </a:r>
            <a:r>
              <a:rPr lang="ru-RU" sz="2400" dirty="0" smtClean="0">
                <a:latin typeface="Times New Roman" pitchFamily="18" charset="0"/>
                <a:cs typeface="Times New Roman" pitchFamily="18" charset="0"/>
              </a:rPr>
              <a:t> ногах, </a:t>
            </a:r>
            <a:r>
              <a:rPr lang="ru-RU" sz="2400" dirty="0" err="1" smtClean="0">
                <a:latin typeface="Times New Roman" pitchFamily="18" charset="0"/>
                <a:cs typeface="Times New Roman" pitchFamily="18" charset="0"/>
              </a:rPr>
              <a:t>нахиливши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тулуб</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уперед</a:t>
            </a:r>
            <a:r>
              <a:rPr lang="ru-RU" sz="2400" dirty="0" smtClean="0">
                <a:latin typeface="Times New Roman" pitchFamily="18" charset="0"/>
                <a:cs typeface="Times New Roman" pitchFamily="18" charset="0"/>
              </a:rPr>
              <a:t> та легко </a:t>
            </a:r>
            <a:r>
              <a:rPr lang="ru-RU" sz="2400" dirty="0" err="1" smtClean="0">
                <a:latin typeface="Times New Roman" pitchFamily="18" charset="0"/>
                <a:cs typeface="Times New Roman" pitchFamily="18" charset="0"/>
              </a:rPr>
              <a:t>вигнувши</a:t>
            </a:r>
            <a:r>
              <a:rPr lang="ru-RU" sz="2400" dirty="0" smtClean="0">
                <a:latin typeface="Times New Roman" pitchFamily="18" charset="0"/>
                <a:cs typeface="Times New Roman" pitchFamily="18" charset="0"/>
              </a:rPr>
              <a:t> спину дугою. </a:t>
            </a:r>
            <a:r>
              <a:rPr lang="ru-RU" sz="2400" dirty="0" err="1" smtClean="0">
                <a:latin typeface="Times New Roman" pitchFamily="18" charset="0"/>
                <a:cs typeface="Times New Roman" pitchFamily="18" charset="0"/>
              </a:rPr>
              <a:t>Положення</a:t>
            </a:r>
            <a:r>
              <a:rPr lang="ru-RU" sz="2400" dirty="0" smtClean="0">
                <a:latin typeface="Times New Roman" pitchFamily="18" charset="0"/>
                <a:cs typeface="Times New Roman" pitchFamily="18" charset="0"/>
              </a:rPr>
              <a:t> рук при </a:t>
            </a:r>
            <a:r>
              <a:rPr lang="ru-RU" sz="2400" dirty="0" err="1" smtClean="0">
                <a:latin typeface="Times New Roman" pitchFamily="18" charset="0"/>
                <a:cs typeface="Times New Roman" pitchFamily="18" charset="0"/>
              </a:rPr>
              <a:t>цьому</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якомога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нижче</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максимальним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зведенням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ліктів</a:t>
            </a:r>
            <a:r>
              <a:rPr lang="ru-RU" sz="2400" dirty="0" smtClean="0">
                <a:latin typeface="Times New Roman" pitchFamily="18" charset="0"/>
                <a:cs typeface="Times New Roman" pitchFamily="18" charset="0"/>
              </a:rPr>
              <a:t> один до одного. </a:t>
            </a:r>
            <a:r>
              <a:rPr lang="ru-RU" sz="2400" dirty="0" err="1" smtClean="0">
                <a:latin typeface="Times New Roman" pitchFamily="18" charset="0"/>
                <a:cs typeface="Times New Roman" pitchFamily="18" charset="0"/>
              </a:rPr>
              <a:t>Такий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спосіб</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пересування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доречний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a:t>
            </a:r>
            <a:r>
              <a:rPr lang="ru-RU" sz="2400" dirty="0" smtClean="0">
                <a:latin typeface="Times New Roman" pitchFamily="18" charset="0"/>
                <a:cs typeface="Times New Roman" pitchFamily="18" charset="0"/>
              </a:rPr>
              <a:t> час </a:t>
            </a:r>
            <a:r>
              <a:rPr lang="ru-RU" sz="2400" dirty="0" err="1" smtClean="0">
                <a:latin typeface="Times New Roman" pitchFamily="18" charset="0"/>
                <a:cs typeface="Times New Roman" pitchFamily="18" charset="0"/>
              </a:rPr>
              <a:t>пересування</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лісі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чагарниках</a:t>
            </a:r>
            <a:r>
              <a:rPr lang="ru-RU" sz="2400" dirty="0" smtClean="0">
                <a:latin typeface="Times New Roman" pitchFamily="18" charset="0"/>
                <a:cs typeface="Times New Roman" pitchFamily="18" charset="0"/>
              </a:rPr>
              <a:t>, у </a:t>
            </a:r>
            <a:r>
              <a:rPr lang="ru-RU" sz="2400" dirty="0" err="1" smtClean="0">
                <a:latin typeface="Times New Roman" pitchFamily="18" charset="0"/>
                <a:cs typeface="Times New Roman" pitchFamily="18" charset="0"/>
              </a:rPr>
              <a:t>приміщеннях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тобто</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умовах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готовності</a:t>
            </a:r>
            <a:r>
              <a:rPr lang="ru-RU" sz="2400" dirty="0" smtClean="0">
                <a:latin typeface="Times New Roman" pitchFamily="18" charset="0"/>
                <a:cs typeface="Times New Roman" pitchFamily="18" charset="0"/>
              </a:rPr>
              <a:t> до  </a:t>
            </a:r>
            <a:r>
              <a:rPr lang="ru-RU" sz="2400" dirty="0" err="1" smtClean="0">
                <a:latin typeface="Times New Roman" pitchFamily="18" charset="0"/>
                <a:cs typeface="Times New Roman" pitchFamily="18" charset="0"/>
              </a:rPr>
              <a:t>раптового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близького</a:t>
            </a:r>
            <a:r>
              <a:rPr lang="ru-RU" sz="2400" dirty="0" smtClean="0">
                <a:latin typeface="Times New Roman" pitchFamily="18" charset="0"/>
                <a:cs typeface="Times New Roman" pitchFamily="18" charset="0"/>
              </a:rPr>
              <a:t> контакту </a:t>
            </a:r>
            <a:r>
              <a:rPr lang="ru-RU" sz="2400" dirty="0" err="1"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противником</a:t>
            </a:r>
            <a:r>
              <a:rPr lang="ru-RU" sz="2400" dirty="0" smtClean="0">
                <a:latin typeface="Times New Roman" pitchFamily="18" charset="0"/>
                <a:cs typeface="Times New Roman" pitchFamily="18" charset="0"/>
              </a:rPr>
              <a:t>.</a:t>
            </a:r>
            <a:endParaRPr lang="uk-UA" sz="2400" dirty="0">
              <a:latin typeface="Times New Roman" pitchFamily="18" charset="0"/>
              <a:cs typeface="Times New Roman" pitchFamily="18" charset="0"/>
            </a:endParaRPr>
          </a:p>
        </p:txBody>
      </p:sp>
      <p:pic>
        <p:nvPicPr>
          <p:cNvPr id="1026" name="Picture 2" descr="ÐÐ¾Ð²âÑÐ·Ð°Ð½Ðµ Ð·Ð¾Ð±ÑÐ°Ð¶ÐµÐ½Ð½Ñ"/>
          <p:cNvPicPr>
            <a:picLocks noChangeAspect="1" noChangeArrowheads="1"/>
          </p:cNvPicPr>
          <p:nvPr/>
        </p:nvPicPr>
        <p:blipFill>
          <a:blip r:embed="rId2" cstate="print"/>
          <a:srcRect/>
          <a:stretch>
            <a:fillRect/>
          </a:stretch>
        </p:blipFill>
        <p:spPr bwMode="auto">
          <a:xfrm>
            <a:off x="1691680" y="3713796"/>
            <a:ext cx="5711527" cy="28878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Використання укриття на полі бою та рельєфності поверхні землі.</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рямокутник 2"/>
          <p:cNvSpPr/>
          <p:nvPr/>
        </p:nvSpPr>
        <p:spPr>
          <a:xfrm>
            <a:off x="0" y="1412776"/>
            <a:ext cx="91440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sz="2000" b="1" dirty="0" smtClean="0">
                <a:latin typeface="Times New Roman" pitchFamily="18" charset="0"/>
                <a:cs typeface="Times New Roman" pitchFamily="18" charset="0"/>
              </a:rPr>
              <a:t>Поле бою містить нерівності рельєфу, кущі, рови, ями, дерева, пеньки, споруди тощо. Крім того, на території, де проходять збройні сутички, є воронки від розривів снарядів, мін та бомб. Усі ці об’єкти можуть стати у пригоді бійцю як надійні укриття від ворожого вогню та вигідні позиції для стрільби. Існують перевірені на практиці рекомендації щодо особливостей використання укриттів на полі бою та рельєфу місцевості.</a:t>
            </a:r>
            <a:endParaRPr lang="uk-UA" sz="2000" b="1" dirty="0">
              <a:latin typeface="Times New Roman" pitchFamily="18" charset="0"/>
              <a:cs typeface="Times New Roman" pitchFamily="18" charset="0"/>
            </a:endParaRPr>
          </a:p>
        </p:txBody>
      </p:sp>
      <p:sp>
        <p:nvSpPr>
          <p:cNvPr id="4" name="Прямокутник 3"/>
          <p:cNvSpPr/>
          <p:nvPr/>
        </p:nvSpPr>
        <p:spPr>
          <a:xfrm>
            <a:off x="0" y="4149078"/>
            <a:ext cx="91440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2000" b="1" dirty="0" smtClean="0"/>
              <a:t>Лягати </a:t>
            </a:r>
            <a:r>
              <a:rPr lang="uk-UA" sz="2000" b="1" dirty="0" smtClean="0"/>
              <a:t>на землю після чергової перебіжки краще не за укриття, а поряд з ним на відстані 1-2 м і потім заповзати за нього. Перед здійсненням чергової перебіжки слід відповзти від укриття. Залишати укриття рекомендується іншим шляхом, ніж той, яким рухався солдат до укриття. Це потрібно для того, щоб ворог не зміг визначити місце появи бійця, а відповідно не мав змоги заздалегідь прицілитись у це місце.</a:t>
            </a:r>
            <a:endParaRPr lang="uk-UA"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79512" y="332656"/>
            <a:ext cx="864096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b="1" dirty="0" smtClean="0"/>
              <a:t>Відповзати краще вправо. Це пояснюється відхиленням куль зброї ворожого стрільця за рахунок деривації </a:t>
            </a:r>
            <a:r>
              <a:rPr lang="uk-UA" sz="2000" b="1" dirty="0" smtClean="0"/>
              <a:t> </a:t>
            </a:r>
            <a:r>
              <a:rPr lang="uk-UA" sz="2000" b="1" dirty="0" smtClean="0"/>
              <a:t>вправо від нього. Узагалі ж напрямок деривації збігається з напрямком нарізів ствола. Оскільки в більшості сучасних зразків стрілецької зброї нарізи йдуть зліва-угору-направо, деривація кулі також відбувається у правий </a:t>
            </a:r>
            <a:r>
              <a:rPr lang="uk-UA" sz="2000" b="1" dirty="0" smtClean="0"/>
              <a:t>бік</a:t>
            </a:r>
            <a:endParaRPr lang="uk-UA" sz="2000" b="1" dirty="0" smtClean="0"/>
          </a:p>
          <a:p>
            <a:r>
              <a:rPr lang="uk-UA" sz="2000" b="1" dirty="0" smtClean="0"/>
              <a:t>Якщо якась ділянка місцевості не має укриттів від ворожих куль, а лише забезпечує укриття від ворожого спостереження або ж противник дуже близько, необхідно після падіння на землю після перебіжки завмерти і не рухати головою, бо це дуже помітно.</a:t>
            </a:r>
            <a:endParaRPr lang="uk-UA" sz="2000" b="1" dirty="0"/>
          </a:p>
        </p:txBody>
      </p:sp>
      <p:sp>
        <p:nvSpPr>
          <p:cNvPr id="4" name="Прямокутник 3"/>
          <p:cNvSpPr/>
          <p:nvPr/>
        </p:nvSpPr>
        <p:spPr>
          <a:xfrm>
            <a:off x="0" y="3717032"/>
            <a:ext cx="8676456"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sz="2000" b="1" dirty="0" err="1" smtClean="0"/>
              <a:t>Якщо</a:t>
            </a:r>
            <a:r>
              <a:rPr lang="ru-RU" sz="2000" b="1" dirty="0" smtClean="0"/>
              <a:t> </a:t>
            </a:r>
            <a:r>
              <a:rPr lang="ru-RU" sz="2000" b="1" dirty="0" err="1" smtClean="0"/>
              <a:t>під</a:t>
            </a:r>
            <a:r>
              <a:rPr lang="ru-RU" sz="2000" b="1" dirty="0" smtClean="0"/>
              <a:t> час </a:t>
            </a:r>
            <a:r>
              <a:rPr lang="ru-RU" sz="2000" b="1" dirty="0" err="1" smtClean="0"/>
              <a:t>перебіжок</a:t>
            </a:r>
            <a:r>
              <a:rPr lang="ru-RU" sz="2000" b="1" dirty="0" smtClean="0"/>
              <a:t> способом «</a:t>
            </a:r>
            <a:r>
              <a:rPr lang="ru-RU" sz="2000" b="1" dirty="0" err="1" smtClean="0"/>
              <a:t>від</a:t>
            </a:r>
            <a:r>
              <a:rPr lang="ru-RU" sz="2000" b="1" dirty="0" smtClean="0"/>
              <a:t> </a:t>
            </a:r>
            <a:r>
              <a:rPr lang="ru-RU" sz="2000" b="1" dirty="0" err="1" smtClean="0"/>
              <a:t>укриття</a:t>
            </a:r>
            <a:r>
              <a:rPr lang="ru-RU" sz="2000" b="1" dirty="0" smtClean="0"/>
              <a:t> до </a:t>
            </a:r>
            <a:r>
              <a:rPr lang="ru-RU" sz="2000" b="1" dirty="0" err="1" smtClean="0"/>
              <a:t>укриття</a:t>
            </a:r>
            <a:r>
              <a:rPr lang="ru-RU" sz="2000" b="1" dirty="0" smtClean="0"/>
              <a:t>» </a:t>
            </a:r>
            <a:r>
              <a:rPr lang="ru-RU" sz="2000" b="1" dirty="0" err="1" smtClean="0"/>
              <a:t>несподівано</a:t>
            </a:r>
            <a:r>
              <a:rPr lang="ru-RU" sz="2000" b="1" dirty="0" smtClean="0"/>
              <a:t> солдат </a:t>
            </a:r>
            <a:r>
              <a:rPr lang="ru-RU" sz="2000" b="1" dirty="0" err="1" smtClean="0"/>
              <a:t>потрапляє</a:t>
            </a:r>
            <a:r>
              <a:rPr lang="ru-RU" sz="2000" b="1" dirty="0" smtClean="0"/>
              <a:t> </a:t>
            </a:r>
            <a:r>
              <a:rPr lang="ru-RU" sz="2000" b="1" dirty="0" err="1" smtClean="0"/>
              <a:t>під</a:t>
            </a:r>
            <a:r>
              <a:rPr lang="ru-RU" sz="2000" b="1" dirty="0" smtClean="0"/>
              <a:t> </a:t>
            </a:r>
            <a:r>
              <a:rPr lang="ru-RU" sz="2000" b="1" dirty="0" err="1" smtClean="0"/>
              <a:t>ворожий</a:t>
            </a:r>
            <a:r>
              <a:rPr lang="ru-RU" sz="2000" b="1" dirty="0" smtClean="0"/>
              <a:t> </a:t>
            </a:r>
            <a:r>
              <a:rPr lang="ru-RU" sz="2000" b="1" dirty="0" err="1" smtClean="0"/>
              <a:t>вогонь</a:t>
            </a:r>
            <a:r>
              <a:rPr lang="ru-RU" sz="2000" b="1" dirty="0" smtClean="0"/>
              <a:t>, не </a:t>
            </a:r>
            <a:r>
              <a:rPr lang="ru-RU" sz="2000" b="1" dirty="0" err="1" smtClean="0"/>
              <a:t>слід</a:t>
            </a:r>
            <a:r>
              <a:rPr lang="ru-RU" sz="2000" b="1" dirty="0" smtClean="0"/>
              <a:t> </a:t>
            </a:r>
            <a:r>
              <a:rPr lang="ru-RU" sz="2000" b="1" dirty="0" err="1" smtClean="0"/>
              <a:t>будь-що</a:t>
            </a:r>
            <a:r>
              <a:rPr lang="ru-RU" sz="2000" b="1" dirty="0" smtClean="0"/>
              <a:t> </a:t>
            </a:r>
            <a:r>
              <a:rPr lang="ru-RU" sz="2000" b="1" dirty="0" err="1" smtClean="0"/>
              <a:t>добігти</a:t>
            </a:r>
            <a:r>
              <a:rPr lang="ru-RU" sz="2000" b="1" dirty="0" smtClean="0"/>
              <a:t> до </a:t>
            </a:r>
            <a:r>
              <a:rPr lang="ru-RU" sz="2000" b="1" dirty="0" err="1" smtClean="0"/>
              <a:t>чергового</a:t>
            </a:r>
            <a:r>
              <a:rPr lang="ru-RU" sz="2000" b="1" dirty="0" smtClean="0"/>
              <a:t> </a:t>
            </a:r>
            <a:r>
              <a:rPr lang="ru-RU" sz="2000" b="1" dirty="0" err="1" smtClean="0"/>
              <a:t>укриття</a:t>
            </a:r>
            <a:r>
              <a:rPr lang="ru-RU" sz="2000" b="1" dirty="0" smtClean="0"/>
              <a:t>. </a:t>
            </a:r>
            <a:r>
              <a:rPr lang="ru-RU" sz="2000" b="1" dirty="0" err="1" smtClean="0"/>
              <a:t>Краще</a:t>
            </a:r>
            <a:r>
              <a:rPr lang="ru-RU" sz="2000" b="1" dirty="0" smtClean="0"/>
              <a:t> </a:t>
            </a:r>
            <a:r>
              <a:rPr lang="ru-RU" sz="2000" b="1" dirty="0" err="1" smtClean="0"/>
              <a:t>відразу</a:t>
            </a:r>
            <a:r>
              <a:rPr lang="ru-RU" sz="2000" b="1" dirty="0" smtClean="0"/>
              <a:t> </a:t>
            </a:r>
            <a:r>
              <a:rPr lang="ru-RU" sz="2000" b="1" dirty="0" err="1" smtClean="0"/>
              <a:t>впасти</a:t>
            </a:r>
            <a:r>
              <a:rPr lang="ru-RU" sz="2000" b="1" dirty="0" smtClean="0"/>
              <a:t> на землю </a:t>
            </a:r>
            <a:r>
              <a:rPr lang="ru-RU" sz="2000" b="1" dirty="0" err="1" smtClean="0"/>
              <a:t>і</a:t>
            </a:r>
            <a:r>
              <a:rPr lang="ru-RU" sz="2000" b="1" dirty="0" smtClean="0"/>
              <a:t> </a:t>
            </a:r>
            <a:r>
              <a:rPr lang="ru-RU" sz="2000" b="1" dirty="0" err="1" smtClean="0"/>
              <a:t>щільно</a:t>
            </a:r>
            <a:r>
              <a:rPr lang="ru-RU" sz="2000" b="1" dirty="0" smtClean="0"/>
              <a:t> до </a:t>
            </a:r>
            <a:r>
              <a:rPr lang="ru-RU" sz="2000" b="1" dirty="0" err="1" smtClean="0"/>
              <a:t>неї</a:t>
            </a:r>
            <a:r>
              <a:rPr lang="ru-RU" sz="2000" b="1" dirty="0" smtClean="0"/>
              <a:t> </a:t>
            </a:r>
            <a:r>
              <a:rPr lang="ru-RU" sz="2000" b="1" dirty="0" err="1" smtClean="0"/>
              <a:t>притиснутися</a:t>
            </a:r>
            <a:r>
              <a:rPr lang="ru-RU" sz="2000" b="1" dirty="0" smtClean="0"/>
              <a:t>.</a:t>
            </a:r>
          </a:p>
          <a:p>
            <a:r>
              <a:rPr lang="ru-RU" sz="2000" b="1" dirty="0" smtClean="0"/>
              <a:t>Не </a:t>
            </a:r>
            <a:r>
              <a:rPr lang="ru-RU" sz="2000" b="1" dirty="0" err="1" smtClean="0"/>
              <a:t>варто</a:t>
            </a:r>
            <a:r>
              <a:rPr lang="ru-RU" sz="2000" b="1" dirty="0" smtClean="0"/>
              <a:t> </a:t>
            </a:r>
            <a:r>
              <a:rPr lang="ru-RU" sz="2000" b="1" dirty="0" err="1" smtClean="0"/>
              <a:t>користуватися</a:t>
            </a:r>
            <a:r>
              <a:rPr lang="ru-RU" sz="2000" b="1" dirty="0" smtClean="0"/>
              <a:t> </a:t>
            </a:r>
            <a:r>
              <a:rPr lang="ru-RU" sz="2000" b="1" dirty="0" err="1" smtClean="0"/>
              <a:t>надто</a:t>
            </a:r>
            <a:r>
              <a:rPr lang="ru-RU" sz="2000" b="1" dirty="0" smtClean="0"/>
              <a:t> </a:t>
            </a:r>
            <a:r>
              <a:rPr lang="ru-RU" sz="2000" b="1" dirty="0" err="1" smtClean="0"/>
              <a:t>очевидними</a:t>
            </a:r>
            <a:r>
              <a:rPr lang="ru-RU" sz="2000" b="1" dirty="0" smtClean="0"/>
              <a:t> </a:t>
            </a:r>
            <a:r>
              <a:rPr lang="ru-RU" sz="2000" b="1" dirty="0" err="1" smtClean="0"/>
              <a:t>і</a:t>
            </a:r>
            <a:r>
              <a:rPr lang="ru-RU" sz="2000" b="1" dirty="0" smtClean="0"/>
              <a:t> </a:t>
            </a:r>
            <a:r>
              <a:rPr lang="ru-RU" sz="2000" b="1" dirty="0" err="1" smtClean="0"/>
              <a:t>легкодоступними</a:t>
            </a:r>
            <a:r>
              <a:rPr lang="ru-RU" sz="2000" b="1" dirty="0" smtClean="0"/>
              <a:t> </a:t>
            </a:r>
            <a:r>
              <a:rPr lang="ru-RU" sz="2000" b="1" dirty="0" err="1" smtClean="0"/>
              <a:t>укриттями</a:t>
            </a:r>
            <a:r>
              <a:rPr lang="ru-RU" sz="2000" b="1" dirty="0" smtClean="0"/>
              <a:t>. </a:t>
            </a:r>
            <a:r>
              <a:rPr lang="ru-RU" sz="2000" b="1" dirty="0" err="1" smtClean="0"/>
              <a:t>Адже</a:t>
            </a:r>
            <a:r>
              <a:rPr lang="ru-RU" sz="2000" b="1" dirty="0" smtClean="0"/>
              <a:t> про </a:t>
            </a:r>
            <a:r>
              <a:rPr lang="ru-RU" sz="2000" b="1" dirty="0" err="1" smtClean="0"/>
              <a:t>ці</a:t>
            </a:r>
            <a:r>
              <a:rPr lang="ru-RU" sz="2000" b="1" dirty="0" smtClean="0"/>
              <a:t> </a:t>
            </a:r>
            <a:r>
              <a:rPr lang="ru-RU" sz="2000" b="1" dirty="0" err="1" smtClean="0"/>
              <a:t>місця</a:t>
            </a:r>
            <a:r>
              <a:rPr lang="ru-RU" sz="2000" b="1" dirty="0" smtClean="0"/>
              <a:t> </a:t>
            </a:r>
            <a:r>
              <a:rPr lang="ru-RU" sz="2000" b="1" dirty="0" err="1" smtClean="0"/>
              <a:t>може</a:t>
            </a:r>
            <a:r>
              <a:rPr lang="ru-RU" sz="2000" b="1" dirty="0" smtClean="0"/>
              <a:t> знати ворог </a:t>
            </a:r>
            <a:r>
              <a:rPr lang="ru-RU" sz="2000" b="1" dirty="0" err="1" smtClean="0"/>
              <a:t>і</a:t>
            </a:r>
            <a:r>
              <a:rPr lang="ru-RU" sz="2000" b="1" dirty="0" smtClean="0"/>
              <a:t> </a:t>
            </a:r>
            <a:r>
              <a:rPr lang="ru-RU" sz="2000" b="1" dirty="0" err="1" smtClean="0"/>
              <a:t>завчасно</a:t>
            </a:r>
            <a:r>
              <a:rPr lang="ru-RU" sz="2000" b="1" dirty="0" smtClean="0"/>
              <a:t> </a:t>
            </a:r>
            <a:r>
              <a:rPr lang="ru-RU" sz="2000" b="1" dirty="0" err="1" smtClean="0"/>
              <a:t>їх</a:t>
            </a:r>
            <a:r>
              <a:rPr lang="ru-RU" sz="2000" b="1" dirty="0" smtClean="0"/>
              <a:t> </a:t>
            </a:r>
            <a:r>
              <a:rPr lang="ru-RU" sz="2000" b="1" dirty="0" err="1" smtClean="0"/>
              <a:t>замінувати</a:t>
            </a:r>
            <a:r>
              <a:rPr lang="ru-RU" sz="2000" b="1" dirty="0" smtClean="0"/>
              <a:t> </a:t>
            </a:r>
            <a:r>
              <a:rPr lang="ru-RU" sz="2000" b="1" dirty="0" err="1" smtClean="0"/>
              <a:t>або</a:t>
            </a:r>
            <a:r>
              <a:rPr lang="ru-RU" sz="2000" b="1" dirty="0" smtClean="0"/>
              <a:t> ж добре </a:t>
            </a:r>
            <a:r>
              <a:rPr lang="ru-RU" sz="2000" b="1" dirty="0" err="1" smtClean="0"/>
              <a:t>прицілити</a:t>
            </a:r>
            <a:r>
              <a:rPr lang="ru-RU" sz="2000" b="1" dirty="0" smtClean="0"/>
              <a:t> на них свою </a:t>
            </a:r>
            <a:r>
              <a:rPr lang="ru-RU" sz="2000" b="1" dirty="0" err="1" smtClean="0"/>
              <a:t>зброю</a:t>
            </a:r>
            <a:r>
              <a:rPr lang="ru-RU" sz="2000" b="1" dirty="0" smtClean="0"/>
              <a:t>. </a:t>
            </a:r>
            <a:r>
              <a:rPr lang="ru-RU" sz="2000" b="1" dirty="0" err="1" smtClean="0"/>
              <a:t>Можуть</a:t>
            </a:r>
            <a:r>
              <a:rPr lang="ru-RU" sz="2000" b="1" dirty="0" smtClean="0"/>
              <a:t> бути </a:t>
            </a:r>
            <a:r>
              <a:rPr lang="ru-RU" sz="2000" b="1" dirty="0" err="1" smtClean="0"/>
              <a:t>випадки</a:t>
            </a:r>
            <a:r>
              <a:rPr lang="ru-RU" sz="2000" b="1" dirty="0" smtClean="0"/>
              <a:t>, коли противник сам </a:t>
            </a:r>
            <a:r>
              <a:rPr lang="ru-RU" sz="2000" b="1" dirty="0" err="1" smtClean="0"/>
              <a:t>обладнає</a:t>
            </a:r>
            <a:r>
              <a:rPr lang="ru-RU" sz="2000" b="1" dirty="0" smtClean="0"/>
              <a:t> </a:t>
            </a:r>
            <a:r>
              <a:rPr lang="ru-RU" sz="2000" b="1" dirty="0" err="1" smtClean="0"/>
              <a:t>такі</a:t>
            </a:r>
            <a:r>
              <a:rPr lang="ru-RU" sz="2000" b="1" dirty="0" smtClean="0"/>
              <a:t> </a:t>
            </a:r>
            <a:r>
              <a:rPr lang="ru-RU" sz="2000" b="1" dirty="0" err="1" smtClean="0"/>
              <a:t>псевдоукриття</a:t>
            </a:r>
            <a:r>
              <a:rPr lang="ru-RU" sz="2000" b="1" dirty="0" smtClean="0"/>
              <a:t>, </a:t>
            </a:r>
            <a:r>
              <a:rPr lang="ru-RU" sz="2000" b="1" dirty="0" err="1" smtClean="0"/>
              <a:t>щоб</a:t>
            </a:r>
            <a:r>
              <a:rPr lang="ru-RU" sz="2000" b="1" dirty="0" smtClean="0"/>
              <a:t> </a:t>
            </a:r>
            <a:r>
              <a:rPr lang="ru-RU" sz="2000" b="1" dirty="0" err="1" smtClean="0"/>
              <a:t>заманити</a:t>
            </a:r>
            <a:r>
              <a:rPr lang="ru-RU" sz="2000" b="1" dirty="0" smtClean="0"/>
              <a:t> </a:t>
            </a:r>
            <a:r>
              <a:rPr lang="ru-RU" sz="2000" b="1" dirty="0" err="1" smtClean="0"/>
              <a:t>і</a:t>
            </a:r>
            <a:r>
              <a:rPr lang="ru-RU" sz="2000" b="1" dirty="0" smtClean="0"/>
              <a:t> </a:t>
            </a:r>
            <a:r>
              <a:rPr lang="ru-RU" sz="2000" b="1" dirty="0" err="1" smtClean="0"/>
              <a:t>знищити</a:t>
            </a:r>
            <a:r>
              <a:rPr lang="ru-RU" sz="2000" b="1" dirty="0" smtClean="0"/>
              <a:t> </a:t>
            </a:r>
            <a:r>
              <a:rPr lang="ru-RU" sz="2000" b="1" dirty="0" err="1" smtClean="0"/>
              <a:t>атакуючих</a:t>
            </a:r>
            <a:r>
              <a:rPr lang="ru-RU" sz="2000" b="1" dirty="0" smtClean="0"/>
              <a:t>.</a:t>
            </a:r>
            <a:endParaRPr lang="ru-RU"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19256" cy="836712"/>
          </a:xfrm>
        </p:spPr>
        <p:txBody>
          <a:bodyPr>
            <a:normAutofit/>
          </a:bodyPr>
          <a:lstStyle/>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Нанесення гриму.</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кутник 2"/>
          <p:cNvSpPr/>
          <p:nvPr/>
        </p:nvSpPr>
        <p:spPr>
          <a:xfrm>
            <a:off x="0" y="836712"/>
            <a:ext cx="8820472"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sz="2000" dirty="0" smtClean="0"/>
              <a:t>1. Розпочинати потрібно з місць навколо очей, але не в безпосередній близькості до них. Потім слід переміститись до скронь, місць, де починає рости волосся на голові, пізніше нанести фарбу під носом і під нижньою губою. Оскільки це затінені місця, слід використовувати світлі фарби (мал. 1).</a:t>
            </a:r>
          </a:p>
          <a:p>
            <a:r>
              <a:rPr lang="uk-UA" sz="2000" dirty="0" smtClean="0"/>
              <a:t>2. Частину обличчя між носом та щоками слід розфарбовувати симетрично. Далі нанести фарбу на обидві частини підборіддя або поруч із кутиками губ. У центрі лоба слід використовувати помірні кольори, наприклад помірно зелений або зеленувато-жовтий (мал. 2).</a:t>
            </a:r>
          </a:p>
          <a:p>
            <a:r>
              <a:rPr lang="uk-UA" sz="2000" dirty="0" smtClean="0"/>
              <a:t>3. У безпосередній близькості біля очей, навколо щік і на підборідді слід використовувати чорний колір (мал. 3).</a:t>
            </a:r>
          </a:p>
          <a:p>
            <a:r>
              <a:rPr lang="uk-UA" sz="2000" dirty="0" smtClean="0"/>
              <a:t>4. За допомогою пальців потрібно розтерти всі розфарбовані місця на обличчі так, щоб один колір плавно переходив в інший (мал. 4).</a:t>
            </a:r>
            <a:endParaRPr lang="uk-UA" sz="2000" dirty="0"/>
          </a:p>
        </p:txBody>
      </p:sp>
      <p:pic>
        <p:nvPicPr>
          <p:cNvPr id="6146" name="Picture 2" descr="https://history.vn.ua/pidruchniki/national-defense-10-class-gnatyk-2018/national-defense-10-class-gnatyk-2018.files/image132.jpg"/>
          <p:cNvPicPr>
            <a:picLocks noChangeAspect="1" noChangeArrowheads="1"/>
          </p:cNvPicPr>
          <p:nvPr/>
        </p:nvPicPr>
        <p:blipFill>
          <a:blip r:embed="rId2" cstate="print"/>
          <a:srcRect/>
          <a:stretch>
            <a:fillRect/>
          </a:stretch>
        </p:blipFill>
        <p:spPr bwMode="auto">
          <a:xfrm>
            <a:off x="1043608" y="4507840"/>
            <a:ext cx="6840760" cy="23501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251520" y="260648"/>
            <a:ext cx="8892480"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2400" dirty="0" smtClean="0">
                <a:solidFill>
                  <a:srgbClr val="FF0000"/>
                </a:solidFill>
              </a:rPr>
              <a:t>Під час маскування важливо пам’ятати:</a:t>
            </a:r>
          </a:p>
          <a:p>
            <a:r>
              <a:rPr lang="uk-UA" sz="2400" dirty="0" smtClean="0"/>
              <a:t>• розмір – кілька предметів, близьких за розміром, краще </a:t>
            </a:r>
            <a:r>
              <a:rPr lang="uk-UA" sz="2400" dirty="0" smtClean="0"/>
              <a:t>піддаються маскуванню </a:t>
            </a:r>
            <a:r>
              <a:rPr lang="uk-UA" sz="2400" dirty="0" smtClean="0"/>
              <a:t>разом;</a:t>
            </a:r>
          </a:p>
          <a:p>
            <a:r>
              <a:rPr lang="uk-UA" sz="2400" dirty="0" smtClean="0"/>
              <a:t>• форма – у природі немає правильних геометричних фігур;</a:t>
            </a:r>
          </a:p>
          <a:p>
            <a:r>
              <a:rPr lang="uk-UA" sz="2400" dirty="0" smtClean="0"/>
              <a:t>• блиск – як правило, блищать масні або гладкі поверхні;</a:t>
            </a:r>
          </a:p>
          <a:p>
            <a:r>
              <a:rPr lang="uk-UA" sz="2400" dirty="0" smtClean="0"/>
              <a:t>• тінь </a:t>
            </a:r>
            <a:r>
              <a:rPr lang="uk-UA" sz="2400" dirty="0" smtClean="0"/>
              <a:t>–  часто </a:t>
            </a:r>
            <a:r>
              <a:rPr lang="uk-UA" sz="2400" dirty="0" smtClean="0"/>
              <a:t>видає форми, які мозок впізнає навіть підсвідомо;</a:t>
            </a:r>
          </a:p>
          <a:p>
            <a:r>
              <a:rPr lang="uk-UA" sz="2400" dirty="0" smtClean="0"/>
              <a:t>• силует – об’єкт можна впізнати, якщо він виділяється на </a:t>
            </a:r>
            <a:r>
              <a:rPr lang="uk-UA" sz="2400" dirty="0" smtClean="0"/>
              <a:t>світлому фоні </a:t>
            </a:r>
            <a:r>
              <a:rPr lang="uk-UA" sz="2400" dirty="0" smtClean="0"/>
              <a:t>(або буде підсвіченим з тилу);</a:t>
            </a:r>
          </a:p>
          <a:p>
            <a:r>
              <a:rPr lang="uk-UA" sz="2400" dirty="0" smtClean="0"/>
              <a:t>• колір – вкрай важливими є найбільш поширені в конкретній </a:t>
            </a:r>
            <a:r>
              <a:rPr lang="uk-UA" sz="2400" dirty="0" smtClean="0"/>
              <a:t>місцевості </a:t>
            </a:r>
            <a:r>
              <a:rPr lang="uk-UA" sz="2400" dirty="0" smtClean="0"/>
              <a:t>кольори.</a:t>
            </a:r>
            <a:endParaRPr lang="uk-UA" sz="2400" dirty="0"/>
          </a:p>
        </p:txBody>
      </p:sp>
      <p:pic>
        <p:nvPicPr>
          <p:cNvPr id="29698" name="Picture 2" descr="Ð ÐµÐ·ÑÐ»ÑÑÐ°Ñ Ð¿Ð¾ÑÑÐºÑ Ð·Ð¾Ð±ÑÐ°Ð¶ÐµÐ½Ñ Ð·Ð° Ð·Ð°Ð¿Ð¸ÑÐ¾Ð¼ &quot;Ð½Ð°Ð½ÐµÑÐµÐ½Ð½Ñ Ð³ÑÐ¸Ð¼Ñ Ð½Ð° Ð²ÑÐ¹Ð½Ñ&quot;"/>
          <p:cNvPicPr>
            <a:picLocks noChangeAspect="1" noChangeArrowheads="1"/>
          </p:cNvPicPr>
          <p:nvPr/>
        </p:nvPicPr>
        <p:blipFill>
          <a:blip r:embed="rId2" cstate="print"/>
          <a:srcRect/>
          <a:stretch>
            <a:fillRect/>
          </a:stretch>
        </p:blipFill>
        <p:spPr bwMode="auto">
          <a:xfrm>
            <a:off x="899592" y="4221088"/>
            <a:ext cx="2975595" cy="2287771"/>
          </a:xfrm>
          <a:prstGeom prst="rect">
            <a:avLst/>
          </a:prstGeom>
          <a:noFill/>
        </p:spPr>
      </p:pic>
      <p:pic>
        <p:nvPicPr>
          <p:cNvPr id="29700" name="Picture 4" descr="ÐÐ¾Ð²âÑÐ·Ð°Ð½Ðµ Ð·Ð¾Ð±ÑÐ°Ð¶ÐµÐ½Ð½Ñ"/>
          <p:cNvPicPr>
            <a:picLocks noChangeAspect="1" noChangeArrowheads="1"/>
          </p:cNvPicPr>
          <p:nvPr/>
        </p:nvPicPr>
        <p:blipFill>
          <a:blip r:embed="rId3" cstate="print"/>
          <a:srcRect/>
          <a:stretch>
            <a:fillRect/>
          </a:stretch>
        </p:blipFill>
        <p:spPr bwMode="auto">
          <a:xfrm>
            <a:off x="4484925" y="3761656"/>
            <a:ext cx="4659075" cy="30963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uk-UA" dirty="0" smtClean="0">
                <a:latin typeface="Times New Roman" pitchFamily="18" charset="0"/>
                <a:cs typeface="Times New Roman" pitchFamily="18" charset="0"/>
              </a:rPr>
              <a:t>Маскування зброї.</a:t>
            </a:r>
            <a:endParaRPr lang="uk-UA" dirty="0"/>
          </a:p>
        </p:txBody>
      </p:sp>
      <p:pic>
        <p:nvPicPr>
          <p:cNvPr id="5122" name="Picture 2" descr="https://history.vn.ua/pidruchniki/national-defense-10-class-gnatyk-2018/national-defense-10-class-gnatyk-2018.files/image134.jpg"/>
          <p:cNvPicPr>
            <a:picLocks noChangeAspect="1" noChangeArrowheads="1"/>
          </p:cNvPicPr>
          <p:nvPr/>
        </p:nvPicPr>
        <p:blipFill>
          <a:blip r:embed="rId2" cstate="print"/>
          <a:srcRect/>
          <a:stretch>
            <a:fillRect/>
          </a:stretch>
        </p:blipFill>
        <p:spPr bwMode="auto">
          <a:xfrm>
            <a:off x="539552" y="1484784"/>
            <a:ext cx="4178462" cy="2791570"/>
          </a:xfrm>
          <a:prstGeom prst="rect">
            <a:avLst/>
          </a:prstGeom>
          <a:noFill/>
        </p:spPr>
      </p:pic>
      <p:pic>
        <p:nvPicPr>
          <p:cNvPr id="5124" name="Picture 4" descr="https://history.vn.ua/pidruchniki/national-defense-10-class-gnatyk-2018/national-defense-10-class-gnatyk-2018.files/image135.jpg"/>
          <p:cNvPicPr>
            <a:picLocks noChangeAspect="1" noChangeArrowheads="1"/>
          </p:cNvPicPr>
          <p:nvPr/>
        </p:nvPicPr>
        <p:blipFill>
          <a:blip r:embed="rId3" cstate="print"/>
          <a:srcRect/>
          <a:stretch>
            <a:fillRect/>
          </a:stretch>
        </p:blipFill>
        <p:spPr bwMode="auto">
          <a:xfrm>
            <a:off x="5148064" y="1479681"/>
            <a:ext cx="3081883" cy="4974693"/>
          </a:xfrm>
          <a:prstGeom prst="rect">
            <a:avLst/>
          </a:prstGeom>
          <a:noFill/>
        </p:spPr>
      </p:pic>
      <p:pic>
        <p:nvPicPr>
          <p:cNvPr id="5126" name="Picture 6" descr="https://history.vn.ua/pidruchniki/national-defense-10-class-gnatyk-2018/national-defense-10-class-gnatyk-2018.files/image133.jpg"/>
          <p:cNvPicPr>
            <a:picLocks noChangeAspect="1" noChangeArrowheads="1"/>
          </p:cNvPicPr>
          <p:nvPr/>
        </p:nvPicPr>
        <p:blipFill>
          <a:blip r:embed="rId4" cstate="print"/>
          <a:srcRect/>
          <a:stretch>
            <a:fillRect/>
          </a:stretch>
        </p:blipFill>
        <p:spPr bwMode="auto">
          <a:xfrm>
            <a:off x="467544" y="4149080"/>
            <a:ext cx="4392488" cy="252820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052736"/>
            <a:ext cx="8291264" cy="3096344"/>
          </a:xfrm>
        </p:spPr>
        <p:txBody>
          <a:bodyPr/>
          <a:lstStyle/>
          <a:p>
            <a:r>
              <a:rPr lang="uk-UA"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Дякую за увагу!</a:t>
            </a:r>
            <a:endParaRPr lang="uk-UA"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3" name="TextBox 2"/>
          <p:cNvSpPr txBox="1"/>
          <p:nvPr/>
        </p:nvSpPr>
        <p:spPr>
          <a:xfrm>
            <a:off x="1691680" y="4293096"/>
            <a:ext cx="5075877"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uk-UA" sz="2800" b="1" dirty="0" smtClean="0"/>
              <a:t>Домашнє завдання: підручник</a:t>
            </a:r>
          </a:p>
          <a:p>
            <a:r>
              <a:rPr lang="uk-UA" sz="2800" b="1" dirty="0" smtClean="0"/>
              <a:t> </a:t>
            </a:r>
            <a:r>
              <a:rPr lang="uk-UA" sz="2800" b="1" dirty="0" err="1" smtClean="0"/>
              <a:t>“Захист</a:t>
            </a:r>
            <a:r>
              <a:rPr lang="uk-UA" sz="2800" b="1" dirty="0" smtClean="0"/>
              <a:t> </a:t>
            </a:r>
            <a:r>
              <a:rPr lang="uk-UA" sz="2800" b="1" dirty="0" err="1" smtClean="0"/>
              <a:t>Вітчизни”</a:t>
            </a:r>
            <a:r>
              <a:rPr lang="uk-UA" sz="2800" b="1" dirty="0" smtClean="0"/>
              <a:t> стор.140-144</a:t>
            </a:r>
            <a:endParaRPr lang="uk-UA"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63272" cy="1417638"/>
          </a:xfrm>
        </p:spPr>
        <p:txBody>
          <a:bodyPr/>
          <a:lstStyle/>
          <a:p>
            <a:r>
              <a:rPr lang="uk-UA"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Види носіння зброї</a:t>
            </a:r>
            <a:endParaRPr lang="uk-UA"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9217" name="Rectangle 1"/>
          <p:cNvSpPr>
            <a:spLocks noChangeArrowheads="1"/>
          </p:cNvSpPr>
          <p:nvPr/>
        </p:nvSpPr>
        <p:spPr bwMode="auto">
          <a:xfrm>
            <a:off x="2483768" y="1538901"/>
            <a:ext cx="590465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Спосіб № 1.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плечі - старий мисливський прийом. Щоб автомат не сповзав, потрібно правильно підігнати ремінь. Цей спосіб дозволяє швидко підготуватись до ведення вогню.</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Недоліком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є ​​те, що при близькому контакті з противником він може легко зірвати зброю з плеча.</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grayscl/>
          </a:blip>
          <a:srcRect/>
          <a:stretch>
            <a:fillRect/>
          </a:stretch>
        </p:blipFill>
        <p:spPr bwMode="auto">
          <a:xfrm>
            <a:off x="395536" y="1278960"/>
            <a:ext cx="1944216" cy="440871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987824" y="620688"/>
            <a:ext cx="5832648" cy="569386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Спосіб № 2. </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грудях - ремінь перекинутий через шию, автомат висить стволом вниз. </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Він дозволяє: </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швидко виготовити до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ведення</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вогню; </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перекладати зброю з одного плеча на інше; </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використовувати зброю в рукопашній сутичці. </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Недолік</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полягає в тому, що при тривалому носінні автомата втомлюється шия.</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4" name="Picture 2" descr="солдат"/>
          <p:cNvPicPr>
            <a:picLocks noChangeAspect="1" noChangeArrowheads="1"/>
          </p:cNvPicPr>
          <p:nvPr/>
        </p:nvPicPr>
        <p:blipFill>
          <a:blip r:embed="rId2" cstate="print">
            <a:grayscl/>
          </a:blip>
          <a:srcRect/>
          <a:stretch>
            <a:fillRect/>
          </a:stretch>
        </p:blipFill>
        <p:spPr bwMode="auto">
          <a:xfrm>
            <a:off x="323528" y="836712"/>
            <a:ext cx="2483768" cy="512211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987824" y="943126"/>
            <a:ext cx="5832648" cy="526297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Спосіб № 3.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грудях - ремінь перекинутий через спину, автомат знаходиться на грудях стволом вниз.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Плюси </a:t>
            </a:r>
            <a:r>
              <a:rPr kumimoji="0" lang="uk-UA"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способ</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основне навантаження припадає на спину, а не на шию;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швидка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підготовка</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 стрільби;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можливість швидкого переходу до способу № 2.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Недоліки: </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 </a:t>
            </a:r>
            <a:r>
              <a:rPr kumimoji="0" lang="uk-UA"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мож</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ливо</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перекласти зброю з одного плеча на інше;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складність застосування автомат</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рукопашній сутичці.</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4578" name="Picture 2" descr="images"/>
          <p:cNvPicPr>
            <a:picLocks noChangeAspect="1" noChangeArrowheads="1"/>
          </p:cNvPicPr>
          <p:nvPr/>
        </p:nvPicPr>
        <p:blipFill>
          <a:blip r:embed="rId2" cstate="print">
            <a:grayscl/>
          </a:blip>
          <a:srcRect/>
          <a:stretch>
            <a:fillRect/>
          </a:stretch>
        </p:blipFill>
        <p:spPr bwMode="auto">
          <a:xfrm>
            <a:off x="179512" y="836712"/>
            <a:ext cx="2692158" cy="496855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771800" y="66763"/>
            <a:ext cx="5976664" cy="67403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Спосіб № 4.</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блок пості виникає необхідність мати вільними руки, з іншого боку, зброя повинна знаходитися в положенні, що забезпечує можливість його швидкого застосування. У той же час автомат треба подалі прибрати від особи, що перевіряється, щоб позбавити його можливості блокувати зброю. Для зручного розташування автомата слід відчепити ремінь від ствольної </a:t>
            </a:r>
            <a:r>
              <a:rPr kumimoji="0" lang="uk-UA"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антабки</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 зачепити за </a:t>
            </a:r>
            <a:r>
              <a:rPr kumimoji="0" lang="uk-UA"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антабку</a:t>
            </a: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приклада , утворивши петлю. Петля підганяється за розміром і надівається через плече і спину. Автомат з відкинутим прикладом розташовується під правим плечем і легко скидається однією рукою. Проводячи перевірку, необхідно ставати лівим боком до перевіряється , з правого боку від нього. Потрібно злегка виставити ліву ногу вперед, розвернутися корпусом лівою стороною вперед так, щоб автомат був максимально віддалений від особи що перевіряється .</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Позитивні моменти :</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автомат максимально віддалений від оглядаємо, що ускладнює можливість заволодіння зброєю;</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разі небезпеки легко розірвати дистанцію і застосувати зброю ;</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такому положенні добре контролювати діставання документів;</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автомат можна вільно перемістити з одного плеча на інше.</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5602" name="Picture 2" descr="111111"/>
          <p:cNvPicPr>
            <a:picLocks noChangeAspect="1" noChangeArrowheads="1"/>
          </p:cNvPicPr>
          <p:nvPr/>
        </p:nvPicPr>
        <p:blipFill>
          <a:blip r:embed="rId2" cstate="print">
            <a:grayscl/>
          </a:blip>
          <a:srcRect/>
          <a:stretch>
            <a:fillRect/>
          </a:stretch>
        </p:blipFill>
        <p:spPr bwMode="auto">
          <a:xfrm>
            <a:off x="179512" y="575993"/>
            <a:ext cx="2376264" cy="548999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79512" y="217504"/>
            <a:ext cx="8784976" cy="52629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6980238" algn="l"/>
                <a:tab pos="7561263" algn="l"/>
                <a:tab pos="8143875" algn="l"/>
                <a:tab pos="8724900" algn="l"/>
                <a:tab pos="9305925"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Під час довготривалого висування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значні відстані при відсутності зіткнення з противником автомат зручніше розташувати на грудях - ремінь перекинути через шию, автомат висить стволом в сторону, руки знаходяться зверху автомату.</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6980238" algn="l"/>
                <a:tab pos="7561263" algn="l"/>
                <a:tab pos="8143875" algn="l"/>
                <a:tab pos="8724900" algn="l"/>
                <a:tab pos="9305925"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Під час штурмових дій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автомат прижимається прикладом в правую частину грудини та ствол направлений вниз та вперед. Такий спосіб дозволяє швидко підняти зброю в напрямку противника та вести прицільний вогонь.</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6980238" algn="l"/>
                <a:tab pos="7561263" algn="l"/>
                <a:tab pos="8143875" algn="l"/>
                <a:tab pos="8724900" algn="l"/>
                <a:tab pos="9305925"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Під час проведення атаки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автомат прижимається прикладом в правую частину грудини ближче до середини, ствол направлений вперед на противника і ведеться вогонь на ходу.</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6980238" algn="l"/>
                <a:tab pos="7561263" algn="l"/>
                <a:tab pos="8143875" algn="l"/>
                <a:tab pos="8724900" algn="l"/>
                <a:tab pos="9305925"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Під час штурмових дій в місці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(штурму будівлі, у вузькому провулку (вулиці)): автомат доцільно тримати стволом направленим вперед в гору під кутом 60°.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435280" cy="1556792"/>
          </a:xfrm>
        </p:spPr>
        <p:txBody>
          <a:bodyPr>
            <a:normAutofit/>
          </a:bodyPr>
          <a:lstStyle/>
          <a:p>
            <a: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Times New Roman" pitchFamily="18" charset="0"/>
                <a:cs typeface="Times New Roman" pitchFamily="18" charset="0"/>
              </a:rPr>
              <a:t>Пересування одиночного бійця  на полі бою</a:t>
            </a:r>
            <a:endParaRPr lang="uk-UA"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 name="Прямокутник 2"/>
          <p:cNvSpPr/>
          <p:nvPr/>
        </p:nvSpPr>
        <p:spPr>
          <a:xfrm>
            <a:off x="251520" y="1484785"/>
            <a:ext cx="889248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2400" b="1" dirty="0" smtClean="0">
                <a:solidFill>
                  <a:srgbClr val="FF0000"/>
                </a:solidFill>
              </a:rPr>
              <a:t>Рух по-пластунськи. </a:t>
            </a:r>
            <a:endParaRPr lang="uk-UA" sz="2400" b="1" dirty="0" smtClean="0">
              <a:solidFill>
                <a:srgbClr val="FF0000"/>
              </a:solidFill>
            </a:endParaRPr>
          </a:p>
          <a:p>
            <a:r>
              <a:rPr lang="uk-UA" sz="2400" b="1" dirty="0" smtClean="0"/>
              <a:t>Цей </a:t>
            </a:r>
            <a:r>
              <a:rPr lang="uk-UA" sz="2400" b="1" dirty="0" smtClean="0"/>
              <a:t>спосіб використовують тоді, коли кулі </a:t>
            </a:r>
            <a:r>
              <a:rPr lang="uk-UA" sz="2400" b="1" dirty="0" smtClean="0"/>
              <a:t>противника </a:t>
            </a:r>
            <a:r>
              <a:rPr lang="uk-UA" sz="2400" b="1" dirty="0" smtClean="0"/>
              <a:t>летять на висоті коліна над поверхнею землі (40–50 см). </a:t>
            </a:r>
            <a:r>
              <a:rPr lang="uk-UA" sz="2400" b="1" dirty="0" smtClean="0"/>
              <a:t>Боєць,лежачи </a:t>
            </a:r>
            <a:r>
              <a:rPr lang="uk-UA" sz="2400" b="1" dirty="0" smtClean="0"/>
              <a:t>на животі, пересувається вперед, використовуючи руки і ноги. </a:t>
            </a:r>
            <a:r>
              <a:rPr lang="uk-UA" sz="2400" b="1" dirty="0" smtClean="0"/>
              <a:t>Ця техніка </a:t>
            </a:r>
            <a:r>
              <a:rPr lang="uk-UA" sz="2400" b="1" dirty="0" smtClean="0"/>
              <a:t>вимагає найщільнішого контакту з ґрунтом і не передбачає </a:t>
            </a:r>
            <a:r>
              <a:rPr lang="uk-UA" sz="2400" b="1" dirty="0" smtClean="0"/>
              <a:t>огляду місцевості </a:t>
            </a:r>
            <a:r>
              <a:rPr lang="uk-UA" sz="2400" b="1" dirty="0" smtClean="0"/>
              <a:t>піднімаючи голову.</a:t>
            </a:r>
            <a:endParaRPr lang="uk-UA" sz="2400" b="1" dirty="0"/>
          </a:p>
        </p:txBody>
      </p:sp>
      <p:pic>
        <p:nvPicPr>
          <p:cNvPr id="8193" name="Picture 1"/>
          <p:cNvPicPr>
            <a:picLocks noChangeAspect="1" noChangeArrowheads="1"/>
          </p:cNvPicPr>
          <p:nvPr/>
        </p:nvPicPr>
        <p:blipFill>
          <a:blip r:embed="rId2" cstate="print"/>
          <a:srcRect l="36799" t="56719" r="38296" b="20641"/>
          <a:stretch>
            <a:fillRect/>
          </a:stretch>
        </p:blipFill>
        <p:spPr bwMode="auto">
          <a:xfrm>
            <a:off x="1159801" y="3789040"/>
            <a:ext cx="6508543" cy="30689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260648"/>
            <a:ext cx="8568952" cy="2304256"/>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ru-RU" sz="2800" b="1" dirty="0" smtClean="0">
                <a:solidFill>
                  <a:srgbClr val="FF0000"/>
                </a:solidFill>
                <a:latin typeface="Times New Roman" pitchFamily="18" charset="0"/>
                <a:cs typeface="Times New Roman" pitchFamily="18" charset="0"/>
              </a:rPr>
              <a:t>Рух </a:t>
            </a:r>
            <a:r>
              <a:rPr lang="ru-RU" sz="2800" b="1" dirty="0" err="1" smtClean="0">
                <a:solidFill>
                  <a:srgbClr val="FF0000"/>
                </a:solidFill>
                <a:latin typeface="Times New Roman" pitchFamily="18" charset="0"/>
                <a:cs typeface="Times New Roman" pitchFamily="18" charset="0"/>
              </a:rPr>
              <a:t>повзком</a:t>
            </a:r>
            <a:r>
              <a:rPr lang="ru-RU" sz="2800" b="1" dirty="0" smtClean="0">
                <a:solidFill>
                  <a:srgbClr val="FF00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використовують</a:t>
            </a:r>
            <a:r>
              <a:rPr lang="ru-RU" sz="2800" dirty="0" smtClean="0">
                <a:latin typeface="Times New Roman" pitchFamily="18" charset="0"/>
                <a:cs typeface="Times New Roman" pitchFamily="18" charset="0"/>
              </a:rPr>
              <a:t>, коли </a:t>
            </a:r>
            <a:r>
              <a:rPr lang="ru-RU" sz="2800" dirty="0" err="1" smtClean="0">
                <a:latin typeface="Times New Roman" pitchFamily="18" charset="0"/>
                <a:cs typeface="Times New Roman" pitchFamily="18" charset="0"/>
              </a:rPr>
              <a:t>кулі</a:t>
            </a:r>
            <a:r>
              <a:rPr lang="ru-RU" sz="2800" dirty="0" smtClean="0">
                <a:latin typeface="Times New Roman" pitchFamily="18" charset="0"/>
                <a:cs typeface="Times New Roman" pitchFamily="18" charset="0"/>
              </a:rPr>
              <a:t> противника </a:t>
            </a:r>
            <a:r>
              <a:rPr lang="ru-RU" sz="2800" dirty="0" err="1" smtClean="0">
                <a:latin typeface="Times New Roman" pitchFamily="18" charset="0"/>
                <a:cs typeface="Times New Roman" pitchFamily="18" charset="0"/>
              </a:rPr>
              <a:t>летять</a:t>
            </a:r>
            <a:r>
              <a:rPr lang="ru-RU" sz="2800" dirty="0" smtClean="0">
                <a:latin typeface="Times New Roman" pitchFamily="18" charset="0"/>
                <a:cs typeface="Times New Roman" pitchFamily="18" charset="0"/>
              </a:rPr>
              <a:t> на </a:t>
            </a:r>
            <a:r>
              <a:rPr lang="ru-RU" sz="2800" dirty="0" err="1" smtClean="0">
                <a:latin typeface="Times New Roman" pitchFamily="18" charset="0"/>
                <a:cs typeface="Times New Roman" pitchFamily="18" charset="0"/>
              </a:rPr>
              <a:t>рівні</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пояса </a:t>
            </a:r>
            <a:r>
              <a:rPr lang="ru-RU" sz="2800" dirty="0" smtClean="0">
                <a:solidFill>
                  <a:srgbClr val="FF0000"/>
                </a:solidFill>
                <a:latin typeface="Times New Roman" pitchFamily="18" charset="0"/>
                <a:cs typeface="Times New Roman" pitchFamily="18" charset="0"/>
              </a:rPr>
              <a:t>(60–80 см). </a:t>
            </a:r>
            <a:r>
              <a:rPr lang="ru-RU" sz="2800" dirty="0" smtClean="0">
                <a:latin typeface="Times New Roman" pitchFamily="18" charset="0"/>
                <a:cs typeface="Times New Roman" pitchFamily="18" charset="0"/>
              </a:rPr>
              <a:t>На </a:t>
            </a:r>
            <a:r>
              <a:rPr lang="ru-RU" sz="2800" dirty="0" err="1" smtClean="0">
                <a:latin typeface="Times New Roman" pitchFamily="18" charset="0"/>
                <a:cs typeface="Times New Roman" pitchFamily="18" charset="0"/>
              </a:rPr>
              <a:t>відміну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від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руху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по-пластунськи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боєць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має</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можливість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підняти</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голову для </a:t>
            </a:r>
            <a:r>
              <a:rPr lang="ru-RU" sz="2800" dirty="0" err="1" smtClean="0">
                <a:latin typeface="Times New Roman" pitchFamily="18" charset="0"/>
                <a:cs typeface="Times New Roman" pitchFamily="18" charset="0"/>
              </a:rPr>
              <a:t>огляду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місцевості</a:t>
            </a:r>
            <a:r>
              <a:rPr lang="ru-RU" sz="2800" dirty="0" smtClean="0">
                <a:latin typeface="Times New Roman" pitchFamily="18" charset="0"/>
                <a:cs typeface="Times New Roman" pitchFamily="18" charset="0"/>
              </a:rPr>
              <a:t>.</a:t>
            </a:r>
            <a:endParaRPr lang="uk-UA" sz="2800" dirty="0">
              <a:latin typeface="Times New Roman" pitchFamily="18" charset="0"/>
              <a:cs typeface="Times New Roman" pitchFamily="18" charset="0"/>
            </a:endParaRPr>
          </a:p>
        </p:txBody>
      </p:sp>
      <p:pic>
        <p:nvPicPr>
          <p:cNvPr id="4097" name="Picture 1"/>
          <p:cNvPicPr>
            <a:picLocks noChangeAspect="1" noChangeArrowheads="1"/>
          </p:cNvPicPr>
          <p:nvPr/>
        </p:nvPicPr>
        <p:blipFill>
          <a:blip r:embed="rId2" cstate="print"/>
          <a:srcRect l="31265" t="39984" r="31655" b="27532"/>
          <a:stretch>
            <a:fillRect/>
          </a:stretch>
        </p:blipFill>
        <p:spPr bwMode="auto">
          <a:xfrm>
            <a:off x="611560" y="2780928"/>
            <a:ext cx="7667761" cy="381642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620688"/>
            <a:ext cx="8964488"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sz="2800" b="1" dirty="0" smtClean="0">
                <a:solidFill>
                  <a:srgbClr val="FF0000"/>
                </a:solidFill>
                <a:latin typeface="Times New Roman" pitchFamily="18" charset="0"/>
                <a:cs typeface="Times New Roman" pitchFamily="18" charset="0"/>
              </a:rPr>
              <a:t>Рух </a:t>
            </a:r>
            <a:r>
              <a:rPr lang="uk-UA" sz="2800" b="1" dirty="0" err="1" smtClean="0">
                <a:solidFill>
                  <a:srgbClr val="FF0000"/>
                </a:solidFill>
                <a:latin typeface="Times New Roman" pitchFamily="18" charset="0"/>
                <a:cs typeface="Times New Roman" pitchFamily="18" charset="0"/>
              </a:rPr>
              <a:t>“павуком“</a:t>
            </a:r>
            <a:r>
              <a:rPr lang="uk-UA" sz="2800" b="1" dirty="0" smtClean="0">
                <a:solidFill>
                  <a:srgbClr val="FF0000"/>
                </a:solidFill>
                <a:latin typeface="Times New Roman" pitchFamily="18" charset="0"/>
                <a:cs typeface="Times New Roman" pitchFamily="18" charset="0"/>
              </a:rPr>
              <a:t> або </a:t>
            </a:r>
            <a:r>
              <a:rPr lang="uk-UA" sz="2800" b="1" dirty="0" err="1" smtClean="0">
                <a:solidFill>
                  <a:srgbClr val="FF0000"/>
                </a:solidFill>
                <a:latin typeface="Times New Roman" pitchFamily="18" charset="0"/>
                <a:cs typeface="Times New Roman" pitchFamily="18" charset="0"/>
              </a:rPr>
              <a:t>“крабом“</a:t>
            </a:r>
            <a:r>
              <a:rPr lang="uk-UA" sz="2800" b="1" dirty="0" smtClean="0">
                <a:solidFill>
                  <a:srgbClr val="FF0000"/>
                </a:solidFill>
                <a:latin typeface="Times New Roman" pitchFamily="18" charset="0"/>
                <a:cs typeface="Times New Roman" pitchFamily="18" charset="0"/>
              </a:rPr>
              <a:t>. </a:t>
            </a:r>
            <a:r>
              <a:rPr lang="uk-UA" sz="2800" dirty="0" smtClean="0">
                <a:latin typeface="Times New Roman" pitchFamily="18" charset="0"/>
                <a:cs typeface="Times New Roman" pitchFamily="18" charset="0"/>
              </a:rPr>
              <a:t>Інша назва такого способу </a:t>
            </a:r>
            <a:r>
              <a:rPr lang="uk-UA" sz="2800" dirty="0" err="1" smtClean="0">
                <a:latin typeface="Times New Roman" pitchFamily="18" charset="0"/>
                <a:cs typeface="Times New Roman" pitchFamily="18" charset="0"/>
              </a:rPr>
              <a:t>“</a:t>
            </a:r>
            <a:r>
              <a:rPr lang="uk-UA" sz="2800" dirty="0" err="1" smtClean="0">
                <a:latin typeface="Times New Roman" pitchFamily="18" charset="0"/>
                <a:cs typeface="Times New Roman" pitchFamily="18" charset="0"/>
              </a:rPr>
              <a:t>напівкарачки</a:t>
            </a:r>
            <a:r>
              <a:rPr lang="uk-UA" sz="2800" dirty="0" err="1" smtClean="0">
                <a:latin typeface="Times New Roman" pitchFamily="18" charset="0"/>
                <a:cs typeface="Times New Roman" pitchFamily="18" charset="0"/>
              </a:rPr>
              <a:t>“</a:t>
            </a:r>
            <a:r>
              <a:rPr lang="uk-UA" sz="2800" dirty="0" smtClean="0">
                <a:latin typeface="Times New Roman" pitchFamily="18" charset="0"/>
                <a:cs typeface="Times New Roman" pitchFamily="18" charset="0"/>
              </a:rPr>
              <a:t> – тобто пересування може здійснюватися з опорою на чотири або </a:t>
            </a:r>
            <a:r>
              <a:rPr lang="uk-UA" sz="2800" dirty="0" smtClean="0">
                <a:latin typeface="Times New Roman" pitchFamily="18" charset="0"/>
                <a:cs typeface="Times New Roman" pitchFamily="18" charset="0"/>
              </a:rPr>
              <a:t>три кінцівки </a:t>
            </a:r>
            <a:r>
              <a:rPr lang="uk-UA" sz="2800" dirty="0" smtClean="0">
                <a:latin typeface="Times New Roman" pitchFamily="18" charset="0"/>
                <a:cs typeface="Times New Roman" pitchFamily="18" charset="0"/>
              </a:rPr>
              <a:t>з опорою на коліна, лікті або передпліччя, будь-яким боком </a:t>
            </a:r>
            <a:r>
              <a:rPr lang="uk-UA" sz="2800" dirty="0" smtClean="0">
                <a:latin typeface="Times New Roman" pitchFamily="18" charset="0"/>
                <a:cs typeface="Times New Roman" pitchFamily="18" charset="0"/>
              </a:rPr>
              <a:t>тіла вперед</a:t>
            </a:r>
            <a:r>
              <a:rPr lang="uk-UA" sz="2800" dirty="0" smtClean="0">
                <a:latin typeface="Times New Roman" pitchFamily="18" charset="0"/>
                <a:cs typeface="Times New Roman" pitchFamily="18" charset="0"/>
              </a:rPr>
              <a:t>.</a:t>
            </a:r>
            <a:endParaRPr lang="uk-UA" sz="2800" dirty="0">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2" cstate="print"/>
          <a:srcRect l="30158" t="34078" r="32208" b="24579"/>
          <a:stretch>
            <a:fillRect/>
          </a:stretch>
        </p:blipFill>
        <p:spPr bwMode="auto">
          <a:xfrm>
            <a:off x="923594" y="2636912"/>
            <a:ext cx="6528726" cy="403244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1402</Words>
  <Application>Microsoft Office PowerPoint</Application>
  <PresentationFormat>Екран (4:3)</PresentationFormat>
  <Paragraphs>67</Paragraphs>
  <Slides>18</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18</vt:i4>
      </vt:variant>
    </vt:vector>
  </HeadingPairs>
  <TitlesOfParts>
    <vt:vector size="19" baseType="lpstr">
      <vt:lpstr>Тема Office</vt:lpstr>
      <vt:lpstr>Тема  2. Індивідуальні дії солдата та взаємодії у складі двійок та груп.    Види носіння зброї. Пересування одиночного бійця  на полі бою. Використання укриття на полі бою та рельєфності поверхні землі. Нанесення гриму.   Маскування зброї. </vt:lpstr>
      <vt:lpstr>Види носіння зброї</vt:lpstr>
      <vt:lpstr>Слайд 3</vt:lpstr>
      <vt:lpstr>Слайд 4</vt:lpstr>
      <vt:lpstr>Слайд 5</vt:lpstr>
      <vt:lpstr>Слайд 6</vt:lpstr>
      <vt:lpstr>Пересування одиночного бійця  на полі бою</vt:lpstr>
      <vt:lpstr>Рух повзком  використовують, коли кулі противника летять на рівні пояса (60–80 см). На відміну від руху по-пластунськи боєць має можливість підняти голову для огляду місцевості.</vt:lpstr>
      <vt:lpstr>Слайд 9</vt:lpstr>
      <vt:lpstr>Слайд 10</vt:lpstr>
      <vt:lpstr>Слайд 11</vt:lpstr>
      <vt:lpstr>Слайд 12</vt:lpstr>
      <vt:lpstr>Використання укриття на полі бою та рельєфності поверхні землі.</vt:lpstr>
      <vt:lpstr>Слайд 14</vt:lpstr>
      <vt:lpstr>Нанесення гриму.</vt:lpstr>
      <vt:lpstr>Слайд 16</vt:lpstr>
      <vt:lpstr>Маскування зброї.</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Індивідуальні дії солдата та взаємодії у складі двійок та груп.  Види носіння зброї (вільне, тактичне та в момент наближення до цілі). Пересування одиночного бійця  на полі бою: переповзання  (напівкарачки,  по-пластунськи, щільне переповзання); перехід; перебігання. Використання укриття на полі бою та рельєфності поверхні землі. Нанесення гриму.   Маскування зброї. </dc:title>
  <dc:creator>desantlvov</dc:creator>
  <cp:lastModifiedBy>desantlvov</cp:lastModifiedBy>
  <cp:revision>12</cp:revision>
  <dcterms:created xsi:type="dcterms:W3CDTF">2019-01-29T15:56:08Z</dcterms:created>
  <dcterms:modified xsi:type="dcterms:W3CDTF">2019-01-29T17:48:22Z</dcterms:modified>
</cp:coreProperties>
</file>