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5" r:id="rId13"/>
    <p:sldId id="276" r:id="rId14"/>
    <p:sldId id="277" r:id="rId15"/>
    <p:sldId id="270" r:id="rId16"/>
    <p:sldId id="271" r:id="rId17"/>
    <p:sldId id="272" r:id="rId18"/>
    <p:sldId id="273" r:id="rId19"/>
    <p:sldId id="274" r:id="rId20"/>
    <p:sldId id="266" r:id="rId21"/>
    <p:sldId id="267" r:id="rId22"/>
    <p:sldId id="268" r:id="rId23"/>
    <p:sldId id="278" r:id="rId2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E7677-D37D-44DE-A144-0EC3153612CB}" type="datetimeFigureOut">
              <a:rPr lang="uk-UA" smtClean="0"/>
              <a:pPr/>
              <a:t>12.02.2019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6C788-CD8F-4507-804B-91219AD2E21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6C788-CD8F-4507-804B-91219AD2E210}" type="slidenum">
              <a:rPr lang="uk-UA" smtClean="0"/>
              <a:pPr/>
              <a:t>9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12.02.2019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напис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12.02.2019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напис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12.02.2019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12.02.2019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12.02.2019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12.02.2019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12.02.2019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12.02.2019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12.02.2019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12.02.2019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рисунк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12.02.2019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959E6-847B-4937-8C3D-49CDB5BA4EF3}" type="datetimeFigureOut">
              <a:rPr lang="uk-UA" smtClean="0"/>
              <a:pPr/>
              <a:t>12.02.2019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1000125"/>
            <a:ext cx="8786813" cy="4445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Поняття про вогневу позицію в обороні. </a:t>
            </a:r>
            <a:b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Вимоги до вибору місця для ведення вогню і спостереження. </a:t>
            </a:r>
            <a:b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Вибір місця для ведення спостереження.</a:t>
            </a:r>
            <a:b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Способи вивчення місцевості, виявлення цілей та доповідь про їх знаходження. Послідовність обладнання і маскування окопу для стрільби лежачи.</a:t>
            </a:r>
            <a:endParaRPr lang="uk-UA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dirty="0" smtClean="0"/>
              <a:t>Приклад постановки завдання спостерігачу:</a:t>
            </a:r>
            <a:endParaRPr lang="uk-UA" dirty="0"/>
          </a:p>
        </p:txBody>
      </p:sp>
      <p:sp>
        <p:nvSpPr>
          <p:cNvPr id="3" name="Прямокутник 2"/>
          <p:cNvSpPr/>
          <p:nvPr/>
        </p:nvSpPr>
        <p:spPr>
          <a:xfrm>
            <a:off x="251520" y="1340768"/>
            <a:ext cx="8892480" cy="526297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uk-UA" sz="2400" b="1" i="1" dirty="0" smtClean="0">
                <a:solidFill>
                  <a:srgbClr val="C00000"/>
                </a:solidFill>
              </a:rPr>
              <a:t>Орієнтири: </a:t>
            </a:r>
            <a:r>
              <a:rPr lang="uk-UA" sz="2400" b="1" dirty="0" smtClean="0"/>
              <a:t>перший - перехрестя доріг - 800; другий - окреме дерево 900; третій - стовп з підпіркою 1000; четвертий - кут дому 400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uk-UA" sz="2400" b="1" i="1" dirty="0" smtClean="0">
                <a:solidFill>
                  <a:srgbClr val="C00000"/>
                </a:solidFill>
              </a:rPr>
              <a:t>передній край оборони противника проходить: </a:t>
            </a:r>
            <a:r>
              <a:rPr lang="uk-UA" sz="2400" b="1" dirty="0" smtClean="0"/>
              <a:t>по узліссю лісу темний, берегу озера Круглого, кущі. Підрозділи нашої роти перейшли до оборони на рубежі зелений гай, міст.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uk-UA" sz="2400" b="1" i="1" dirty="0" smtClean="0">
                <a:solidFill>
                  <a:srgbClr val="C00000"/>
                </a:solidFill>
              </a:rPr>
              <a:t>місце спостереження </a:t>
            </a:r>
            <a:r>
              <a:rPr lang="uk-UA" sz="2400" b="1" dirty="0" smtClean="0"/>
              <a:t>– тут ( окоп з траншеєю).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uk-UA" sz="2400" b="1" i="1" dirty="0" smtClean="0">
                <a:solidFill>
                  <a:srgbClr val="C00000"/>
                </a:solidFill>
              </a:rPr>
              <a:t>спостерігати в секторі </a:t>
            </a:r>
            <a:r>
              <a:rPr lang="uk-UA" sz="2400" b="1" dirty="0" smtClean="0"/>
              <a:t>перехрестя доріг (</a:t>
            </a:r>
            <a:r>
              <a:rPr lang="uk-UA" sz="2400" b="1" dirty="0" err="1" smtClean="0"/>
              <a:t>Ор</a:t>
            </a:r>
            <a:r>
              <a:rPr lang="uk-UA" sz="2400" b="1" dirty="0" smtClean="0"/>
              <a:t> - 1), окреме дерево (</a:t>
            </a:r>
            <a:r>
              <a:rPr lang="uk-UA" sz="2400" b="1" dirty="0" err="1" smtClean="0"/>
              <a:t>Ор</a:t>
            </a:r>
            <a:r>
              <a:rPr lang="uk-UA" sz="2400" b="1" dirty="0" smtClean="0"/>
              <a:t> - 2), </a:t>
            </a:r>
            <a:r>
              <a:rPr lang="uk-UA" sz="2400" b="1" dirty="0" err="1" smtClean="0"/>
              <a:t>Ор</a:t>
            </a:r>
            <a:r>
              <a:rPr lang="uk-UA" sz="2400" b="1" dirty="0" smtClean="0"/>
              <a:t> – 3. Встановити місця розташування танків, ПТКР, окопів і інженерних загороджень. Особливу увагу звернути на пересування живої сили і техніки противника.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uk-UA" sz="2400" b="1" i="1" dirty="0" smtClean="0">
                <a:solidFill>
                  <a:srgbClr val="C00000"/>
                </a:solidFill>
              </a:rPr>
              <a:t>Можливі напрямки дій </a:t>
            </a:r>
            <a:r>
              <a:rPr lang="uk-UA" sz="2400" b="1" dirty="0" smtClean="0"/>
              <a:t>вертольотів противника </a:t>
            </a:r>
            <a:r>
              <a:rPr lang="uk-UA" sz="2400" b="1" dirty="0" err="1" smtClean="0"/>
              <a:t>Ор</a:t>
            </a:r>
            <a:r>
              <a:rPr lang="uk-UA" sz="2400" b="1" dirty="0" smtClean="0"/>
              <a:t> 4 (</a:t>
            </a:r>
            <a:r>
              <a:rPr lang="uk-UA" sz="2400" b="1" dirty="0" err="1" smtClean="0"/>
              <a:t>окр</a:t>
            </a:r>
            <a:r>
              <a:rPr lang="uk-UA" sz="2400" b="1" dirty="0" smtClean="0"/>
              <a:t> дім).</a:t>
            </a:r>
          </a:p>
          <a:p>
            <a:pPr>
              <a:defRPr/>
            </a:pPr>
            <a:r>
              <a:rPr lang="uk-UA" sz="2400" b="1" i="1" dirty="0" smtClean="0">
                <a:solidFill>
                  <a:srgbClr val="C00000"/>
                </a:solidFill>
              </a:rPr>
              <a:t>6. Про зміну обстановки доповідати мені негайно голосом.</a:t>
            </a:r>
          </a:p>
          <a:p>
            <a:pPr>
              <a:defRPr/>
            </a:pPr>
            <a:r>
              <a:rPr lang="uk-UA" sz="2400" b="1" i="1" dirty="0" smtClean="0">
                <a:solidFill>
                  <a:srgbClr val="C00000"/>
                </a:solidFill>
              </a:rPr>
              <a:t>7. Сигнальний патрон червоного кольору. </a:t>
            </a:r>
            <a:endParaRPr lang="uk-UA" sz="2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147248" cy="1656184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Способи вивчення місцевості, виявлення цілей та доповідь про їх знаходження.</a:t>
            </a:r>
            <a:endParaRPr lang="uk-UA" sz="5400" b="1" dirty="0">
              <a:ln w="18415" cmpd="sng">
                <a:solidFill>
                  <a:srgbClr val="FFFFFF"/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8367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Способи вивчення місцевості</a:t>
            </a:r>
            <a:endParaRPr lang="uk-UA" dirty="0"/>
          </a:p>
        </p:txBody>
      </p:sp>
      <p:sp>
        <p:nvSpPr>
          <p:cNvPr id="3" name="Прямокутник 2"/>
          <p:cNvSpPr/>
          <p:nvPr/>
        </p:nvSpPr>
        <p:spPr>
          <a:xfrm>
            <a:off x="179512" y="764704"/>
            <a:ext cx="8496944" cy="59093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uk-UA" b="1" dirty="0" smtClean="0"/>
              <a:t>Вивчення місцевості шляхом безпосереднього огляду і обстеження.        </a:t>
            </a:r>
            <a:r>
              <a:rPr lang="uk-UA" dirty="0" smtClean="0"/>
              <a:t>Перевага способу в тому, що, маючи перед собою реальну місцевість, можна її найбільш повно і докладно вивчити. Недоліки способу полягають у тому, що він вимагає багато часу, не дозволяє вивчати великі ділянки та місцевість у глибині оборони противника, залежить від часу доби і стану погоди. </a:t>
            </a:r>
          </a:p>
          <a:p>
            <a:pPr marL="342900" indent="-342900">
              <a:buAutoNum type="arabicPeriod"/>
            </a:pPr>
            <a:r>
              <a:rPr lang="uk-UA" b="1" dirty="0" smtClean="0"/>
              <a:t>Вивчення місцевості за картою </a:t>
            </a:r>
            <a:r>
              <a:rPr lang="uk-UA" dirty="0" smtClean="0"/>
              <a:t>є основним способом, оскільки дозволяє, за вмілого користування картою, завчасно і швидко вивчити будь-які райони місцевості. Не залежить від погодних умов і часу доби. Недолік способу втому, що карта старіє і може не повністю відповідати місцевості. Крім того, на карті не відображаються сезонні та погодні зміни місцевості.</a:t>
            </a:r>
          </a:p>
          <a:p>
            <a:pPr marL="342900" indent="-342900">
              <a:buAutoNum type="arabicPeriod"/>
            </a:pPr>
            <a:r>
              <a:rPr lang="uk-UA" dirty="0" smtClean="0"/>
              <a:t> </a:t>
            </a:r>
            <a:r>
              <a:rPr lang="uk-UA" b="1" dirty="0" smtClean="0"/>
              <a:t>Вивчення місцевості за </a:t>
            </a:r>
            <a:r>
              <a:rPr lang="uk-UA" b="1" dirty="0" err="1" smtClean="0"/>
              <a:t>аерофотознімками</a:t>
            </a:r>
            <a:r>
              <a:rPr lang="uk-UA" b="1" dirty="0" smtClean="0"/>
              <a:t> </a:t>
            </a:r>
            <a:r>
              <a:rPr lang="uk-UA" dirty="0" smtClean="0"/>
              <a:t>дає найбільш свіжі та докладні відомості. Поряд з цим на </a:t>
            </a:r>
            <a:r>
              <a:rPr lang="uk-UA" dirty="0" err="1" smtClean="0"/>
              <a:t>аерофотознімках</a:t>
            </a:r>
            <a:r>
              <a:rPr lang="uk-UA" dirty="0" smtClean="0"/>
              <a:t> є відомості і про противника. Недоліки способу полягають у дешифруванні, наявності спотворень за рельєф і нахил </a:t>
            </a:r>
            <a:r>
              <a:rPr lang="uk-UA" dirty="0" err="1" smtClean="0"/>
              <a:t>аерофотознімків</a:t>
            </a:r>
            <a:r>
              <a:rPr lang="uk-UA" dirty="0" smtClean="0"/>
              <a:t>, відсутності інформації про прохідність боліт, глибину і швидкість течії річок, назв тощо. Тому </a:t>
            </a:r>
            <a:r>
              <a:rPr lang="uk-UA" dirty="0" err="1" smtClean="0"/>
              <a:t>аерофотознімки</a:t>
            </a:r>
            <a:r>
              <a:rPr lang="uk-UA" dirty="0" smtClean="0"/>
              <a:t> здебільшого є цінним доповненням до карт.</a:t>
            </a:r>
          </a:p>
          <a:p>
            <a:pPr marL="342900" indent="-342900">
              <a:buAutoNum type="arabicPeriod"/>
            </a:pPr>
            <a:r>
              <a:rPr lang="uk-UA" dirty="0" smtClean="0"/>
              <a:t> </a:t>
            </a:r>
            <a:r>
              <a:rPr lang="uk-UA" b="1" dirty="0" smtClean="0"/>
              <a:t>Вивчення місцевості за різними джерелами.</a:t>
            </a:r>
            <a:r>
              <a:rPr lang="uk-UA" dirty="0" smtClean="0"/>
              <a:t> До таких відносяться різні описи, опитування місцевих мешканців, свідчення полонених та інші. Перевага способу в тому, що з цих джерел можна отримати такі відомості, яких немає ні на картах, ні на </a:t>
            </a:r>
            <a:r>
              <a:rPr lang="uk-UA" dirty="0" err="1" smtClean="0"/>
              <a:t>аерофотознімках</a:t>
            </a:r>
            <a:r>
              <a:rPr lang="uk-UA" dirty="0" smtClean="0"/>
              <a:t>. Недоліки способу в тому, що потрібно багато часу, а свідчення уривчасті, розрізнені, часто суперечливі і вимагають перевірки.</a:t>
            </a:r>
            <a:endParaRPr lang="uk-U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4818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6726163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Ð ÐµÐ·ÑÐ»ÑÑÐ°Ñ Ð¿Ð¾ÑÑÐºÑ Ð·Ð¾Ð±ÑÐ°Ð¶ÐµÐ½Ñ Ð·Ð° Ð·Ð°Ð¿Ð¸ÑÐ¾Ð¼ &quot;Ð°ÐµÑÐ¾Ð·Ð¹Ð¾Ð¼ÐºÐ° Ð»ÑÐ²ÑÐ²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5093742" cy="5472608"/>
          </a:xfrm>
          <a:prstGeom prst="rect">
            <a:avLst/>
          </a:prstGeom>
          <a:noFill/>
        </p:spPr>
      </p:pic>
      <p:pic>
        <p:nvPicPr>
          <p:cNvPr id="36868" name="Picture 4" descr="Ð ÐµÐ·ÑÐ»ÑÑÐ°Ñ Ð¿Ð¾ÑÑÐºÑ Ð·Ð¾Ð±ÑÐ°Ð¶ÐµÐ½Ñ Ð·Ð° Ð·Ð°Ð¿Ð¸ÑÐ¾Ð¼ &quot;Ð°ÐµÑÐ¾Ð·Ð¹Ð¾Ð¼ÐºÐ° Ð»ÑÐ²ÑÐ²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9" y="2531973"/>
            <a:ext cx="5220072" cy="432602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147248" cy="8367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b="1" dirty="0" smtClean="0"/>
              <a:t>Зони спостереження</a:t>
            </a:r>
            <a:endParaRPr lang="uk-UA" b="1" dirty="0"/>
          </a:p>
        </p:txBody>
      </p:sp>
      <p:pic>
        <p:nvPicPr>
          <p:cNvPr id="29698" name="Picture 2" descr="https://studfiles.net/html/2706/1075/html_OCrZuovQpK.vM0O/img-idOk8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836713"/>
            <a:ext cx="5112568" cy="60212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588224" y="4077072"/>
            <a:ext cx="165618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400-500м</a:t>
            </a:r>
            <a:endParaRPr lang="uk-UA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164288" y="2708920"/>
            <a:ext cx="158417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1000м</a:t>
            </a:r>
            <a:endParaRPr lang="uk-UA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020272" y="1268761"/>
            <a:ext cx="158417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до  межі видимості</a:t>
            </a:r>
            <a:endParaRPr lang="uk-UA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11960" y="4725144"/>
            <a:ext cx="328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Прилади для спостереження</a:t>
            </a:r>
            <a:endParaRPr lang="uk-UA" dirty="0"/>
          </a:p>
        </p:txBody>
      </p:sp>
      <p:pic>
        <p:nvPicPr>
          <p:cNvPr id="30722" name="Picture 2" descr="https://lh4.googleusercontent.com/proxy/6pPzyKIMTLB-gEL8Bi7_F2irYyYCHufSi0CGJCn8CGtItAiuMwBerSyfsRTTKsD0MtY5xgjsSVqvFLC1S6cNVdONdIuC=s0-d"/>
          <p:cNvPicPr>
            <a:picLocks noChangeAspect="1" noChangeArrowheads="1"/>
          </p:cNvPicPr>
          <p:nvPr/>
        </p:nvPicPr>
        <p:blipFill>
          <a:blip r:embed="rId2" cstate="print"/>
          <a:srcRect t="14459"/>
          <a:stretch>
            <a:fillRect/>
          </a:stretch>
        </p:blipFill>
        <p:spPr bwMode="auto">
          <a:xfrm>
            <a:off x="0" y="1484784"/>
            <a:ext cx="5191125" cy="2982095"/>
          </a:xfrm>
          <a:prstGeom prst="rect">
            <a:avLst/>
          </a:prstGeom>
          <a:noFill/>
        </p:spPr>
      </p:pic>
      <p:pic>
        <p:nvPicPr>
          <p:cNvPr id="30724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4713" y="3645024"/>
            <a:ext cx="3633751" cy="295048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Ð ÐµÐ·ÑÐ»ÑÑÐ°Ñ Ð¿Ð¾ÑÑÐºÑ Ð·Ð¾Ð±ÑÐ°Ð¶ÐµÐ½Ñ Ð·Ð° Ð·Ð°Ð¿Ð¸ÑÐ¾Ð¼ &quot;ÑÐµÐ¿Ð»Ð¾Ð²ÑÐ·Ð¾ÑÐ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403" y="1196752"/>
            <a:ext cx="7460029" cy="490791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2770" name="Picture 2" descr="Ð ÐµÐ·ÑÐ»ÑÑÐ°Ñ Ð¿Ð¾ÑÑÐºÑ Ð·Ð¾Ð±ÑÐ°Ð¶ÐµÐ½Ñ Ð·Ð° Ð·Ð°Ð¿Ð¸ÑÐ¾Ð¼ &quot;ÐºÐ¾Ð»ÑÐ¼Ð°ÑÐ¾ÑÐ½Ð¸Ð¹ Ð¿ÑÐ¸ÑÑÐ»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6120680" cy="3492390"/>
          </a:xfrm>
          <a:prstGeom prst="rect">
            <a:avLst/>
          </a:prstGeom>
          <a:noFill/>
        </p:spPr>
      </p:pic>
      <p:pic>
        <p:nvPicPr>
          <p:cNvPr id="32772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428999"/>
            <a:ext cx="4572000" cy="3429001"/>
          </a:xfrm>
          <a:prstGeom prst="rect">
            <a:avLst/>
          </a:prstGeom>
          <a:noFill/>
        </p:spPr>
      </p:pic>
      <p:pic>
        <p:nvPicPr>
          <p:cNvPr id="32774" name="Picture 6" descr="Ð ÐµÐ·ÑÐ»ÑÑÐ°Ñ Ð¿Ð¾ÑÑÐºÑ Ð·Ð¾Ð±ÑÐ°Ð¶ÐµÐ½Ñ Ð·Ð° Ð·Ð°Ð¿Ð¸ÑÐ¾Ð¼ &quot;ÐºÐ¾Ð»ÑÐ¼Ð°ÑÐ¾ÑÐ½Ð¸Ð¹ Ð¿ÑÐ¸ÑÑÐ»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567301"/>
            <a:ext cx="3768452" cy="299083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323528" y="260648"/>
            <a:ext cx="8496944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b="1" dirty="0" smtClean="0"/>
              <a:t>В основі роботи коліматорних прицілів закладений пучок променів, що відбиваються на склі. Встановлена прицільна точка підсвічується електронним контролером. Вся фішка в тому, що крапку на прицілі бачить тільки мисливець, і ніхто інший, на відміну від лазерного прицілу, який немов указка залишає червону цятку під час прицілювання. Ще однією особливістю є те, що власнику прицілу коліматора дана можливість змінювати яскравість горіння марки на прицілі. Така функція додана для наведення мисливцем різкості в денний час і зменшення яскравості в нічний час.</a:t>
            </a:r>
            <a:endParaRPr lang="uk-UA" b="1" dirty="0"/>
          </a:p>
        </p:txBody>
      </p:sp>
      <p:sp>
        <p:nvSpPr>
          <p:cNvPr id="4" name="Прямокутник 3"/>
          <p:cNvSpPr/>
          <p:nvPr/>
        </p:nvSpPr>
        <p:spPr>
          <a:xfrm>
            <a:off x="467544" y="2708920"/>
            <a:ext cx="8424936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ru-RU" b="1" dirty="0" err="1" smtClean="0"/>
              <a:t>Види</a:t>
            </a:r>
            <a:r>
              <a:rPr lang="ru-RU" b="1" dirty="0" smtClean="0"/>
              <a:t> </a:t>
            </a:r>
            <a:r>
              <a:rPr lang="ru-RU" b="1" dirty="0" err="1" smtClean="0"/>
              <a:t>коліматорів</a:t>
            </a:r>
            <a:endParaRPr lang="ru-RU" b="1" dirty="0" smtClean="0"/>
          </a:p>
          <a:p>
            <a:pPr fontAlgn="base"/>
            <a:r>
              <a:rPr lang="ru-RU" b="1" dirty="0" err="1" smtClean="0"/>
              <a:t>Коліматори</a:t>
            </a:r>
            <a:r>
              <a:rPr lang="ru-RU" b="1" dirty="0" smtClean="0"/>
              <a:t> </a:t>
            </a:r>
            <a:r>
              <a:rPr lang="ru-RU" b="1" dirty="0" err="1" smtClean="0"/>
              <a:t>бувають</a:t>
            </a:r>
            <a:r>
              <a:rPr lang="ru-RU" b="1" dirty="0" smtClean="0"/>
              <a:t> </a:t>
            </a:r>
            <a:r>
              <a:rPr lang="ru-RU" b="1" dirty="0" err="1" smtClean="0"/>
              <a:t>відкритого</a:t>
            </a:r>
            <a:r>
              <a:rPr lang="ru-RU" b="1" dirty="0" smtClean="0"/>
              <a:t> типу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закритого</a:t>
            </a:r>
            <a:r>
              <a:rPr lang="ru-RU" b="1" dirty="0" smtClean="0"/>
              <a:t>, </a:t>
            </a:r>
            <a:r>
              <a:rPr lang="ru-RU" b="1" dirty="0" err="1" smtClean="0"/>
              <a:t>поділяються</a:t>
            </a:r>
            <a:r>
              <a:rPr lang="ru-RU" b="1" dirty="0" smtClean="0"/>
              <a:t> на:</a:t>
            </a:r>
          </a:p>
          <a:p>
            <a:pPr fontAlgn="base"/>
            <a:r>
              <a:rPr lang="ru-RU" b="1" dirty="0" err="1" smtClean="0"/>
              <a:t>Пасивні</a:t>
            </a:r>
            <a:r>
              <a:rPr lang="ru-RU" b="1" dirty="0" smtClean="0"/>
              <a:t> </a:t>
            </a:r>
            <a:r>
              <a:rPr lang="ru-RU" b="1" dirty="0" err="1" smtClean="0"/>
              <a:t>коліматори</a:t>
            </a:r>
            <a:endParaRPr lang="ru-RU" b="1" dirty="0" smtClean="0"/>
          </a:p>
          <a:p>
            <a:pPr fontAlgn="base"/>
            <a:r>
              <a:rPr lang="ru-RU" b="1" dirty="0" err="1" smtClean="0"/>
              <a:t>Активні</a:t>
            </a:r>
            <a:r>
              <a:rPr lang="ru-RU" b="1" dirty="0" smtClean="0"/>
              <a:t> </a:t>
            </a:r>
            <a:r>
              <a:rPr lang="ru-RU" b="1" dirty="0" err="1" smtClean="0"/>
              <a:t>коліматори</a:t>
            </a:r>
            <a:endParaRPr lang="ru-RU" b="1" dirty="0"/>
          </a:p>
        </p:txBody>
      </p:sp>
      <p:pic>
        <p:nvPicPr>
          <p:cNvPr id="33794" name="Picture 2" descr="ÐÐ°ÐºÑÐ¸ÑÐ¸Ð¹ ÐºÐ¾Ð»ÑÐ¼Ð°ÑÐ¾ÑÐ½Ð¸Ð¹ Ð¿ÑÐ¸ÑÑÐ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9687"/>
            <a:ext cx="2808312" cy="2808313"/>
          </a:xfrm>
          <a:prstGeom prst="rect">
            <a:avLst/>
          </a:prstGeom>
          <a:noFill/>
        </p:spPr>
      </p:pic>
      <p:pic>
        <p:nvPicPr>
          <p:cNvPr id="33796" name="Picture 4" descr="ÐÑÐ´ÐºÑÐ¸ÑÐ¸Ð¹ ÐºÐ¾Ð»ÑÐ¼Ð°ÑÐ¾ÑÐ½Ð¸Ð¹ Ð¿ÑÐ¸ÑÑÐ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784279"/>
            <a:ext cx="3958580" cy="307372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105273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Поняття про вогневу позицію в обороні.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0" y="1556792"/>
            <a:ext cx="8892480" cy="48936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ВИМОГИ ДО ВОГНЕВИХ ПОЗИЦІЙ:</a:t>
            </a:r>
          </a:p>
          <a:p>
            <a:pPr marL="685800" algn="just">
              <a:buFont typeface="Arial" pitchFamily="34" charset="0"/>
              <a:buChar char="•"/>
            </a:pPr>
            <a:r>
              <a:rPr lang="uk-UA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повинна мати хороший огляд і обстріл в потрібному напрямі,</a:t>
            </a:r>
          </a:p>
          <a:p>
            <a:pPr marL="685800" algn="just">
              <a:buFont typeface="Arial" pitchFamily="34" charset="0"/>
              <a:buChar char="•"/>
            </a:pPr>
            <a:r>
              <a:rPr lang="uk-UA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бути зручною для стрільби. </a:t>
            </a:r>
          </a:p>
          <a:p>
            <a:pPr marL="685800" algn="just">
              <a:buFont typeface="Arial" pitchFamily="34" charset="0"/>
              <a:buChar char="•"/>
            </a:pPr>
            <a:r>
              <a:rPr lang="uk-UA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її виборі широко використовуються воронки, канави, насипи, а також різні місцеві предмети (дерева, камені, кущі). </a:t>
            </a:r>
          </a:p>
          <a:p>
            <a:pPr marL="685800" algn="just">
              <a:buFont typeface="Arial" pitchFamily="34" charset="0"/>
              <a:buChar char="•"/>
            </a:pPr>
            <a:r>
              <a:rPr lang="uk-UA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якщо перед вибраною вогневою позицією є висока трава, кущі, купина, що заважає спостереженню і стрільбі, їх слід прибрати або вибрати іншу вогневу позицію</a:t>
            </a:r>
          </a:p>
          <a:p>
            <a:pPr marL="685800" algn="just"/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           Для скритного висунення на вогневу позицію залежно від положення супротивника і характеру місцевості використовуються різні способи пересування.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40960" cy="1800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Послідовність обладнання і маскування окопу для стрільби лежачи.</a:t>
            </a:r>
            <a:endParaRPr lang="uk-UA" dirty="0"/>
          </a:p>
        </p:txBody>
      </p:sp>
      <p:pic>
        <p:nvPicPr>
          <p:cNvPr id="23554" name="Picture 2" descr="https://history.vn.ua/pidruchniki/garasimiv-national-defense-bases-medical-knowledge-boys-10-class-2018/garasimiv-national-defense-bases-medical-knowledge-boys-10-class-2018.files/image1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905" y="1988840"/>
            <a:ext cx="8256267" cy="43924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764704"/>
            <a:ext cx="9144000" cy="5472608"/>
          </a:xfrm>
          <a:prstGeom prst="rect">
            <a:avLst/>
          </a:prstGeom>
          <a:noFill/>
          <a:ln w="15875" cap="flat">
            <a:solidFill>
              <a:schemeClr val="tx1"/>
            </a:solidFill>
            <a:headEnd type="none" w="sm" len="sm"/>
            <a:tailEnd type="none" w="sm" len="sm"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Саперні лопатки</a:t>
            </a:r>
            <a:endParaRPr lang="uk-UA" dirty="0"/>
          </a:p>
        </p:txBody>
      </p:sp>
      <p:pic>
        <p:nvPicPr>
          <p:cNvPr id="26626" name="Picture 2" descr="Ð ÐµÐ·ÑÐ»ÑÑÐ°Ñ Ð¿Ð¾ÑÑÐºÑ Ð·Ð¾Ð±ÑÐ°Ð¶ÐµÐ½Ñ Ð·Ð° Ð·Ð°Ð¿Ð¸ÑÐ¾Ð¼ &quot;ÑÐ°Ð¿ÐµÑÐ½Ñ Ð»Ð¾Ð¿Ð°ÑÐºÐ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2914678" cy="2232248"/>
          </a:xfrm>
          <a:prstGeom prst="rect">
            <a:avLst/>
          </a:prstGeom>
          <a:noFill/>
        </p:spPr>
      </p:pic>
      <p:pic>
        <p:nvPicPr>
          <p:cNvPr id="26628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84784"/>
            <a:ext cx="4104456" cy="4104456"/>
          </a:xfrm>
          <a:prstGeom prst="rect">
            <a:avLst/>
          </a:prstGeom>
          <a:noFill/>
        </p:spPr>
      </p:pic>
      <p:pic>
        <p:nvPicPr>
          <p:cNvPr id="26630" name="Picture 6" descr="Ð ÐµÐ·ÑÐ»ÑÑÐ°Ñ Ð¿Ð¾ÑÑÐºÑ Ð·Ð¾Ð±ÑÐ°Ð¶ÐµÐ½Ñ Ð·Ð° Ð·Ð°Ð¿Ð¸ÑÐ¾Ð¼ &quot;ÑÐ°Ð¿ÐµÑÐ½Ñ Ð»Ð¾Ð¿Ð°ÑÐºÐ¸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861048"/>
            <a:ext cx="2841104" cy="28411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149080"/>
            <a:ext cx="5544616" cy="12241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b="1" dirty="0" smtClean="0"/>
              <a:t>Дякую за увагу!</a:t>
            </a:r>
            <a:endParaRPr lang="uk-UA" b="1" dirty="0"/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C00000"/>
                </a:solidFill>
              </a:rPr>
              <a:t>Окоп для стрільби з автомата</a:t>
            </a:r>
            <a:endParaRPr lang="uk-UA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483768" y="1196752"/>
            <a:ext cx="4464050" cy="2736850"/>
          </a:xfrm>
          <a:prstGeom prst="rect">
            <a:avLst/>
          </a:prstGeom>
          <a:noFill/>
          <a:ln w="15875" cap="flat">
            <a:solidFill>
              <a:schemeClr val="tx1"/>
            </a:solidFill>
            <a:headEnd type="none" w="sm" len="sm"/>
            <a:tailEnd type="none" w="sm" len="sm"/>
          </a:ln>
        </p:spPr>
      </p:pic>
      <p:sp>
        <p:nvSpPr>
          <p:cNvPr id="4" name="Прямоугольник 3"/>
          <p:cNvSpPr/>
          <p:nvPr/>
        </p:nvSpPr>
        <p:spPr>
          <a:xfrm>
            <a:off x="7020272" y="1772816"/>
            <a:ext cx="179987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dirty="0"/>
              <a:t>лежачи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0800"/>
            <a:ext cx="3851275" cy="252755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  <p:sp>
        <p:nvSpPr>
          <p:cNvPr id="6" name="Прямоугольник 8"/>
          <p:cNvSpPr/>
          <p:nvPr/>
        </p:nvSpPr>
        <p:spPr>
          <a:xfrm>
            <a:off x="755650" y="6381750"/>
            <a:ext cx="2087563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/>
              <a:t>з коліна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860800"/>
            <a:ext cx="4303826" cy="2520528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  <p:sp>
        <p:nvSpPr>
          <p:cNvPr id="8" name="Прямоугольник 9"/>
          <p:cNvSpPr/>
          <p:nvPr/>
        </p:nvSpPr>
        <p:spPr>
          <a:xfrm>
            <a:off x="5651500" y="6381750"/>
            <a:ext cx="2089150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/>
              <a:t>стоячи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1417638"/>
          </a:xfrm>
        </p:spPr>
        <p:txBody>
          <a:bodyPr/>
          <a:lstStyle/>
          <a:p>
            <a:pPr eaLnBrk="1" hangingPunct="1"/>
            <a:r>
              <a:rPr lang="uk-UA" sz="5400" b="1" i="1" dirty="0" smtClean="0">
                <a:solidFill>
                  <a:srgbClr val="C00000"/>
                </a:solidFill>
              </a:rPr>
              <a:t>Барикада</a:t>
            </a:r>
            <a:endParaRPr lang="uk-UA" sz="19900" b="1" i="1" dirty="0" smtClean="0">
              <a:solidFill>
                <a:srgbClr val="C0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1124744"/>
            <a:ext cx="4572000" cy="532933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uk-UA" sz="1400" b="1" dirty="0" smtClean="0">
                <a:solidFill>
                  <a:srgbClr val="282828"/>
                </a:solidFill>
                <a:latin typeface="ArialMT"/>
              </a:rPr>
              <a:t>            Найпростіший варіант бойової позиції, який захищає тільки з фронту. Найчастіше її роблять з мішків з піском, але є місце для винахідливості. </a:t>
            </a:r>
            <a:r>
              <a:rPr lang="ru-RU" sz="1400" b="1" dirty="0" smtClean="0">
                <a:solidFill>
                  <a:srgbClr val="282828"/>
                </a:solidFill>
                <a:latin typeface="ArialMT"/>
              </a:rPr>
              <a:t>В </a:t>
            </a:r>
            <a:r>
              <a:rPr lang="ru-RU" sz="1400" b="1" dirty="0" err="1" smtClean="0">
                <a:solidFill>
                  <a:srgbClr val="282828"/>
                </a:solidFill>
                <a:latin typeface="ArialMT"/>
              </a:rPr>
              <a:t>хід</a:t>
            </a:r>
            <a:r>
              <a:rPr lang="ru-RU" sz="1400" b="1" dirty="0" smtClean="0">
                <a:solidFill>
                  <a:srgbClr val="282828"/>
                </a:solidFill>
                <a:latin typeface="ArialMT"/>
              </a:rPr>
              <a:t> </a:t>
            </a:r>
            <a:r>
              <a:rPr lang="ru-RU" sz="1400" b="1" dirty="0" err="1" smtClean="0">
                <a:solidFill>
                  <a:srgbClr val="282828"/>
                </a:solidFill>
                <a:latin typeface="ArialMT"/>
              </a:rPr>
              <a:t>можуть</a:t>
            </a:r>
            <a:r>
              <a:rPr lang="ru-RU" sz="1400" b="1" dirty="0" smtClean="0">
                <a:solidFill>
                  <a:srgbClr val="282828"/>
                </a:solidFill>
                <a:latin typeface="ArialMT"/>
              </a:rPr>
              <a:t> </a:t>
            </a:r>
            <a:r>
              <a:rPr lang="ru-RU" sz="1400" b="1" dirty="0" err="1" smtClean="0">
                <a:solidFill>
                  <a:srgbClr val="282828"/>
                </a:solidFill>
                <a:latin typeface="ArialMT"/>
              </a:rPr>
              <a:t>йти</a:t>
            </a:r>
            <a:r>
              <a:rPr lang="ru-RU" sz="1400" b="1" dirty="0" smtClean="0">
                <a:solidFill>
                  <a:srgbClr val="282828"/>
                </a:solidFill>
                <a:latin typeface="ArialMT"/>
              </a:rPr>
              <a:t> </a:t>
            </a:r>
            <a:r>
              <a:rPr lang="ru-RU" sz="1400" b="1" dirty="0" err="1" smtClean="0">
                <a:solidFill>
                  <a:srgbClr val="282828"/>
                </a:solidFill>
                <a:latin typeface="ArialMT"/>
              </a:rPr>
              <a:t>каміння</a:t>
            </a:r>
            <a:r>
              <a:rPr lang="ru-RU" sz="1400" b="1" dirty="0" smtClean="0">
                <a:solidFill>
                  <a:srgbClr val="282828"/>
                </a:solidFill>
                <a:latin typeface="ArialMT"/>
              </a:rPr>
              <a:t>, </a:t>
            </a:r>
            <a:r>
              <a:rPr lang="ru-RU" sz="1400" b="1" dirty="0" err="1" smtClean="0">
                <a:solidFill>
                  <a:srgbClr val="282828"/>
                </a:solidFill>
                <a:latin typeface="ArialMT"/>
              </a:rPr>
              <a:t>колоди</a:t>
            </a:r>
            <a:r>
              <a:rPr lang="ru-RU" sz="1400" b="1" dirty="0" smtClean="0">
                <a:solidFill>
                  <a:srgbClr val="282828"/>
                </a:solidFill>
                <a:latin typeface="ArialMT"/>
              </a:rPr>
              <a:t> (</a:t>
            </a:r>
            <a:r>
              <a:rPr lang="ru-RU" sz="1400" b="1" dirty="0" err="1" smtClean="0">
                <a:solidFill>
                  <a:srgbClr val="282828"/>
                </a:solidFill>
                <a:latin typeface="ArialMT"/>
              </a:rPr>
              <a:t>від</a:t>
            </a:r>
            <a:r>
              <a:rPr lang="ru-RU" sz="1400" b="1" dirty="0" smtClean="0">
                <a:solidFill>
                  <a:srgbClr val="282828"/>
                </a:solidFill>
                <a:latin typeface="ArialMT"/>
              </a:rPr>
              <a:t> 20 см. </a:t>
            </a:r>
            <a:r>
              <a:rPr lang="ru-RU" sz="1400" b="1" dirty="0" err="1" smtClean="0">
                <a:solidFill>
                  <a:srgbClr val="282828"/>
                </a:solidFill>
                <a:latin typeface="ArialMT"/>
              </a:rPr>
              <a:t>завтовшки</a:t>
            </a:r>
            <a:r>
              <a:rPr lang="ru-RU" sz="1400" b="1" dirty="0" smtClean="0">
                <a:solidFill>
                  <a:srgbClr val="282828"/>
                </a:solidFill>
                <a:latin typeface="ArialMT"/>
              </a:rPr>
              <a:t>), </a:t>
            </a:r>
            <a:r>
              <a:rPr lang="ru-RU" sz="1400" b="1" dirty="0" err="1" smtClean="0">
                <a:solidFill>
                  <a:srgbClr val="282828"/>
                </a:solidFill>
                <a:latin typeface="ArialMT"/>
              </a:rPr>
              <a:t>які</a:t>
            </a:r>
            <a:r>
              <a:rPr lang="ru-RU" sz="1400" b="1" dirty="0" smtClean="0">
                <a:solidFill>
                  <a:srgbClr val="282828"/>
                </a:solidFill>
                <a:latin typeface="ArialMT"/>
              </a:rPr>
              <a:t> </a:t>
            </a:r>
            <a:r>
              <a:rPr lang="ru-RU" sz="1400" b="1" dirty="0" err="1" smtClean="0">
                <a:solidFill>
                  <a:srgbClr val="282828"/>
                </a:solidFill>
                <a:latin typeface="ArialMT"/>
              </a:rPr>
              <a:t>слід</a:t>
            </a:r>
            <a:r>
              <a:rPr lang="ru-RU" sz="1400" b="1" dirty="0" smtClean="0">
                <a:solidFill>
                  <a:srgbClr val="282828"/>
                </a:solidFill>
                <a:latin typeface="ArialMT"/>
              </a:rPr>
              <a:t> </a:t>
            </a:r>
            <a:r>
              <a:rPr lang="ru-RU" sz="1400" b="1" dirty="0" err="1" smtClean="0">
                <a:solidFill>
                  <a:srgbClr val="282828"/>
                </a:solidFill>
                <a:latin typeface="ArialMT"/>
              </a:rPr>
              <a:t>потім</a:t>
            </a:r>
            <a:r>
              <a:rPr lang="ru-RU" sz="1400" b="1" dirty="0" smtClean="0">
                <a:solidFill>
                  <a:srgbClr val="282828"/>
                </a:solidFill>
                <a:latin typeface="ArialMT"/>
              </a:rPr>
              <a:t> </a:t>
            </a:r>
            <a:r>
              <a:rPr lang="ru-RU" sz="1400" b="1" dirty="0" err="1" smtClean="0">
                <a:solidFill>
                  <a:srgbClr val="282828"/>
                </a:solidFill>
                <a:latin typeface="ArialMT"/>
              </a:rPr>
              <a:t>укріпити</a:t>
            </a:r>
            <a:r>
              <a:rPr lang="ru-RU" sz="1400" b="1" dirty="0" smtClean="0">
                <a:solidFill>
                  <a:srgbClr val="282828"/>
                </a:solidFill>
                <a:latin typeface="ArialMT"/>
              </a:rPr>
              <a:t> землею і дерном.</a:t>
            </a:r>
          </a:p>
          <a:p>
            <a:pPr algn="l">
              <a:defRPr/>
            </a:pPr>
            <a:r>
              <a:rPr lang="ru-RU" sz="1400" b="1" dirty="0" smtClean="0">
                <a:solidFill>
                  <a:srgbClr val="282828"/>
                </a:solidFill>
                <a:latin typeface="ArialMT"/>
              </a:rPr>
              <a:t>           </a:t>
            </a:r>
            <a:r>
              <a:rPr lang="ru-RU" sz="1400" b="1" dirty="0" err="1" smtClean="0">
                <a:solidFill>
                  <a:srgbClr val="282828"/>
                </a:solidFill>
                <a:latin typeface="ArialMT"/>
              </a:rPr>
              <a:t>Мінімальна</a:t>
            </a:r>
            <a:r>
              <a:rPr lang="ru-RU" sz="1400" b="1" dirty="0" smtClean="0">
                <a:solidFill>
                  <a:srgbClr val="282828"/>
                </a:solidFill>
                <a:latin typeface="ArialMT"/>
              </a:rPr>
              <a:t> </a:t>
            </a:r>
            <a:r>
              <a:rPr lang="ru-RU" sz="1400" b="1" dirty="0" err="1" smtClean="0">
                <a:solidFill>
                  <a:srgbClr val="282828"/>
                </a:solidFill>
                <a:latin typeface="ArialMT"/>
              </a:rPr>
              <a:t>товщина</a:t>
            </a:r>
            <a:r>
              <a:rPr lang="ru-RU" sz="1400" b="1" dirty="0" smtClean="0">
                <a:solidFill>
                  <a:srgbClr val="282828"/>
                </a:solidFill>
                <a:latin typeface="ArialMT"/>
              </a:rPr>
              <a:t> </a:t>
            </a:r>
            <a:r>
              <a:rPr lang="ru-RU" sz="1400" b="1" dirty="0" err="1" smtClean="0">
                <a:solidFill>
                  <a:srgbClr val="282828"/>
                </a:solidFill>
                <a:latin typeface="ArialMT"/>
              </a:rPr>
              <a:t>барикади</a:t>
            </a:r>
            <a:r>
              <a:rPr lang="ru-RU" sz="1400" b="1" dirty="0" smtClean="0">
                <a:solidFill>
                  <a:srgbClr val="282828"/>
                </a:solidFill>
                <a:latin typeface="ArialMT"/>
              </a:rPr>
              <a:t> </a:t>
            </a:r>
            <a:r>
              <a:rPr lang="ru-RU" sz="1400" b="1" dirty="0" err="1" smtClean="0">
                <a:solidFill>
                  <a:srgbClr val="282828"/>
                </a:solidFill>
                <a:latin typeface="ArialMT"/>
              </a:rPr>
              <a:t>біля</a:t>
            </a:r>
            <a:r>
              <a:rPr lang="ru-RU" sz="1400" b="1" dirty="0" smtClean="0">
                <a:solidFill>
                  <a:srgbClr val="282828"/>
                </a:solidFill>
                <a:latin typeface="ArialMT"/>
              </a:rPr>
              <a:t> </a:t>
            </a:r>
            <a:r>
              <a:rPr lang="ru-RU" sz="1400" b="1" dirty="0" err="1" smtClean="0">
                <a:solidFill>
                  <a:srgbClr val="282828"/>
                </a:solidFill>
                <a:latin typeface="ArialMT"/>
              </a:rPr>
              <a:t>вершини</a:t>
            </a:r>
            <a:r>
              <a:rPr lang="ru-RU" sz="1400" b="1" dirty="0" smtClean="0">
                <a:solidFill>
                  <a:srgbClr val="282828"/>
                </a:solidFill>
                <a:latin typeface="ArialMT"/>
              </a:rPr>
              <a:t> – 50 см. і 60 см. </a:t>
            </a:r>
            <a:r>
              <a:rPr lang="ru-RU" sz="1400" b="1" dirty="0" err="1" smtClean="0">
                <a:solidFill>
                  <a:srgbClr val="282828"/>
                </a:solidFill>
                <a:latin typeface="ArialMT"/>
              </a:rPr>
              <a:t>біля</a:t>
            </a:r>
            <a:r>
              <a:rPr lang="ru-RU" sz="1400" b="1" dirty="0" smtClean="0">
                <a:solidFill>
                  <a:srgbClr val="282828"/>
                </a:solidFill>
                <a:latin typeface="ArialMT"/>
              </a:rPr>
              <a:t> </a:t>
            </a:r>
            <a:r>
              <a:rPr lang="ru-RU" sz="1400" b="1" dirty="0" err="1" smtClean="0">
                <a:solidFill>
                  <a:srgbClr val="282828"/>
                </a:solidFill>
                <a:latin typeface="ArialMT"/>
              </a:rPr>
              <a:t>основи</a:t>
            </a:r>
            <a:r>
              <a:rPr lang="ru-RU" sz="1400" b="1" dirty="0" smtClean="0">
                <a:solidFill>
                  <a:srgbClr val="282828"/>
                </a:solidFill>
                <a:latin typeface="ArialMT"/>
              </a:rPr>
              <a:t> (</a:t>
            </a:r>
            <a:r>
              <a:rPr lang="ru-RU" sz="1400" b="1" dirty="0" err="1" smtClean="0">
                <a:solidFill>
                  <a:srgbClr val="282828"/>
                </a:solidFill>
                <a:latin typeface="ArialMT"/>
              </a:rPr>
              <a:t>простіше</a:t>
            </a:r>
            <a:r>
              <a:rPr lang="ru-RU" sz="1400" b="1" dirty="0" smtClean="0">
                <a:solidFill>
                  <a:srgbClr val="282828"/>
                </a:solidFill>
                <a:latin typeface="ArialMT"/>
              </a:rPr>
              <a:t> </a:t>
            </a:r>
            <a:r>
              <a:rPr lang="ru-RU" sz="1400" b="1" dirty="0" err="1" smtClean="0">
                <a:solidFill>
                  <a:srgbClr val="282828"/>
                </a:solidFill>
                <a:latin typeface="ArialMT"/>
              </a:rPr>
              <a:t>кажучи</a:t>
            </a:r>
            <a:r>
              <a:rPr lang="ru-RU" sz="1400" b="1" dirty="0" smtClean="0">
                <a:solidFill>
                  <a:srgbClr val="282828"/>
                </a:solidFill>
                <a:latin typeface="ArialMT"/>
              </a:rPr>
              <a:t> – два </a:t>
            </a:r>
            <a:r>
              <a:rPr lang="ru-RU" sz="1400" b="1" dirty="0" err="1" smtClean="0">
                <a:solidFill>
                  <a:srgbClr val="282828"/>
                </a:solidFill>
                <a:latin typeface="ArialMT"/>
              </a:rPr>
              <a:t>мішки</a:t>
            </a:r>
            <a:r>
              <a:rPr lang="ru-RU" sz="1400" b="1" dirty="0" smtClean="0">
                <a:solidFill>
                  <a:srgbClr val="282828"/>
                </a:solidFill>
                <a:latin typeface="ArialMT"/>
              </a:rPr>
              <a:t>).</a:t>
            </a:r>
            <a:br>
              <a:rPr lang="ru-RU" sz="1400" b="1" dirty="0" smtClean="0">
                <a:solidFill>
                  <a:srgbClr val="282828"/>
                </a:solidFill>
                <a:latin typeface="ArialMT"/>
              </a:rPr>
            </a:br>
            <a:r>
              <a:rPr lang="uk-UA" sz="1400" b="1" dirty="0" smtClean="0">
                <a:solidFill>
                  <a:srgbClr val="282828"/>
                </a:solidFill>
                <a:latin typeface="ArialMT"/>
              </a:rPr>
              <a:t>Потрібно також замаскувати </a:t>
            </a:r>
            <a:r>
              <a:rPr lang="uk-UA" sz="1400" b="1" dirty="0" err="1" smtClean="0">
                <a:solidFill>
                  <a:srgbClr val="282828"/>
                </a:solidFill>
                <a:latin typeface="ArialMT"/>
              </a:rPr>
              <a:t>бари-</a:t>
            </a:r>
            <a:r>
              <a:rPr lang="uk-UA" sz="1400" b="1" dirty="0" smtClean="0">
                <a:solidFill>
                  <a:srgbClr val="282828"/>
                </a:solidFill>
                <a:latin typeface="ArialMT"/>
              </a:rPr>
              <a:t/>
            </a:r>
            <a:br>
              <a:rPr lang="uk-UA" sz="1400" b="1" dirty="0" smtClean="0">
                <a:solidFill>
                  <a:srgbClr val="282828"/>
                </a:solidFill>
                <a:latin typeface="ArialMT"/>
              </a:rPr>
            </a:br>
            <a:r>
              <a:rPr lang="ru-RU" sz="1400" b="1" dirty="0" err="1" smtClean="0">
                <a:solidFill>
                  <a:srgbClr val="282828"/>
                </a:solidFill>
                <a:latin typeface="ArialMT"/>
              </a:rPr>
              <a:t>каду</a:t>
            </a:r>
            <a:r>
              <a:rPr lang="ru-RU" sz="1400" b="1" dirty="0" smtClean="0">
                <a:solidFill>
                  <a:srgbClr val="282828"/>
                </a:solidFill>
                <a:latin typeface="ArialMT"/>
              </a:rPr>
              <a:t>, так </a:t>
            </a:r>
            <a:r>
              <a:rPr lang="ru-RU" sz="1400" b="1" dirty="0" err="1" smtClean="0">
                <a:solidFill>
                  <a:srgbClr val="282828"/>
                </a:solidFill>
                <a:latin typeface="ArialMT"/>
              </a:rPr>
              <a:t>щоб</a:t>
            </a:r>
            <a:r>
              <a:rPr lang="ru-RU" sz="1400" b="1" dirty="0" smtClean="0">
                <a:solidFill>
                  <a:srgbClr val="282828"/>
                </a:solidFill>
                <a:latin typeface="ArialMT"/>
              </a:rPr>
              <a:t> </a:t>
            </a:r>
            <a:r>
              <a:rPr lang="ru-RU" sz="1400" b="1" dirty="0" err="1" smtClean="0">
                <a:solidFill>
                  <a:srgbClr val="282828"/>
                </a:solidFill>
                <a:latin typeface="ArialMT"/>
              </a:rPr>
              <a:t>її</a:t>
            </a:r>
            <a:r>
              <a:rPr lang="ru-RU" sz="1400" b="1" dirty="0" smtClean="0">
                <a:solidFill>
                  <a:srgbClr val="282828"/>
                </a:solidFill>
                <a:latin typeface="ArialMT"/>
              </a:rPr>
              <a:t> не </a:t>
            </a:r>
            <a:r>
              <a:rPr lang="ru-RU" sz="1400" b="1" dirty="0" err="1" smtClean="0">
                <a:solidFill>
                  <a:srgbClr val="282828"/>
                </a:solidFill>
                <a:latin typeface="ArialMT"/>
              </a:rPr>
              <a:t>було</a:t>
            </a:r>
            <a:r>
              <a:rPr lang="ru-RU" sz="1400" b="1" dirty="0" smtClean="0">
                <a:solidFill>
                  <a:srgbClr val="282828"/>
                </a:solidFill>
                <a:latin typeface="ArialMT"/>
              </a:rPr>
              <a:t> видно. </a:t>
            </a:r>
            <a:r>
              <a:rPr lang="ru-RU" sz="1400" b="1" dirty="0" err="1" smtClean="0">
                <a:solidFill>
                  <a:srgbClr val="282828"/>
                </a:solidFill>
                <a:latin typeface="ArialMT"/>
              </a:rPr>
              <a:t>Цього</a:t>
            </a:r>
            <a:r>
              <a:rPr lang="ru-RU" sz="1400" b="1" dirty="0" smtClean="0">
                <a:solidFill>
                  <a:srgbClr val="282828"/>
                </a:solidFill>
                <a:latin typeface="ArialMT"/>
              </a:rPr>
              <a:t> </a:t>
            </a:r>
            <a:r>
              <a:rPr lang="ru-RU" sz="1400" b="1" dirty="0" err="1" smtClean="0">
                <a:solidFill>
                  <a:srgbClr val="282828"/>
                </a:solidFill>
                <a:latin typeface="ArialMT"/>
              </a:rPr>
              <a:t>можна</a:t>
            </a:r>
            <a:r>
              <a:rPr lang="ru-RU" sz="1400" b="1" dirty="0" smtClean="0">
                <a:solidFill>
                  <a:srgbClr val="282828"/>
                </a:solidFill>
                <a:latin typeface="ArialMT"/>
              </a:rPr>
              <a:t> </a:t>
            </a:r>
            <a:r>
              <a:rPr lang="ru-RU" sz="1400" b="1" dirty="0" err="1" smtClean="0">
                <a:solidFill>
                  <a:srgbClr val="282828"/>
                </a:solidFill>
                <a:latin typeface="ArialMT"/>
              </a:rPr>
              <a:t>досягти</a:t>
            </a:r>
            <a:r>
              <a:rPr lang="ru-RU" sz="1400" b="1" dirty="0" smtClean="0">
                <a:solidFill>
                  <a:srgbClr val="282828"/>
                </a:solidFill>
                <a:latin typeface="ArialMT"/>
              </a:rPr>
              <a:t>, </a:t>
            </a:r>
            <a:r>
              <a:rPr lang="ru-RU" sz="1400" b="1" dirty="0" err="1" smtClean="0">
                <a:solidFill>
                  <a:srgbClr val="282828"/>
                </a:solidFill>
                <a:latin typeface="ArialMT"/>
              </a:rPr>
              <a:t>помістивши</a:t>
            </a:r>
            <a:r>
              <a:rPr lang="ru-RU" sz="1400" b="1" dirty="0" smtClean="0">
                <a:solidFill>
                  <a:srgbClr val="282828"/>
                </a:solidFill>
                <a:latin typeface="ArialMT"/>
              </a:rPr>
              <a:t/>
            </a:r>
            <a:br>
              <a:rPr lang="ru-RU" sz="1400" b="1" dirty="0" smtClean="0">
                <a:solidFill>
                  <a:srgbClr val="282828"/>
                </a:solidFill>
                <a:latin typeface="ArialMT"/>
              </a:rPr>
            </a:br>
            <a:r>
              <a:rPr lang="ru-RU" sz="1400" b="1" dirty="0" smtClean="0">
                <a:solidFill>
                  <a:srgbClr val="282828"/>
                </a:solidFill>
                <a:latin typeface="ArialMT"/>
              </a:rPr>
              <a:t>15 – 20 см.  дерну на </a:t>
            </a:r>
            <a:r>
              <a:rPr lang="ru-RU" sz="1400" b="1" dirty="0" err="1" smtClean="0">
                <a:solidFill>
                  <a:srgbClr val="282828"/>
                </a:solidFill>
                <a:latin typeface="ArialMT"/>
              </a:rPr>
              <a:t>фронтальну</a:t>
            </a:r>
            <a:r>
              <a:rPr lang="ru-RU" sz="1400" b="1" dirty="0" smtClean="0">
                <a:solidFill>
                  <a:srgbClr val="282828"/>
                </a:solidFill>
                <a:latin typeface="ArialMT"/>
              </a:rPr>
              <a:t> і </a:t>
            </a:r>
            <a:r>
              <a:rPr lang="ru-RU" sz="1400" b="1" dirty="0" err="1" smtClean="0">
                <a:solidFill>
                  <a:srgbClr val="282828"/>
                </a:solidFill>
                <a:latin typeface="ArialMT"/>
              </a:rPr>
              <a:t>флангові</a:t>
            </a:r>
            <a:r>
              <a:rPr lang="ru-RU" sz="1400" b="1" dirty="0" smtClean="0">
                <a:solidFill>
                  <a:srgbClr val="282828"/>
                </a:solidFill>
                <a:latin typeface="ArialMT"/>
              </a:rPr>
              <a:t> </a:t>
            </a:r>
            <a:r>
              <a:rPr lang="ru-RU" sz="1400" b="1" dirty="0" err="1" smtClean="0">
                <a:solidFill>
                  <a:srgbClr val="282828"/>
                </a:solidFill>
                <a:latin typeface="ArialMT"/>
              </a:rPr>
              <a:t>частини</a:t>
            </a:r>
            <a:r>
              <a:rPr lang="ru-RU" sz="1400" b="1" dirty="0" smtClean="0">
                <a:solidFill>
                  <a:srgbClr val="282828"/>
                </a:solidFill>
                <a:latin typeface="ArialMT"/>
              </a:rPr>
              <a:t> </a:t>
            </a:r>
            <a:r>
              <a:rPr lang="ru-RU" sz="1400" b="1" dirty="0" err="1" smtClean="0">
                <a:solidFill>
                  <a:srgbClr val="282828"/>
                </a:solidFill>
                <a:latin typeface="ArialMT"/>
              </a:rPr>
              <a:t>барикади</a:t>
            </a:r>
            <a:r>
              <a:rPr lang="ru-RU" sz="1400" b="1" dirty="0" smtClean="0">
                <a:solidFill>
                  <a:srgbClr val="282828"/>
                </a:solidFill>
                <a:latin typeface="ArialMT"/>
              </a:rPr>
              <a:t>.</a:t>
            </a:r>
            <a:br>
              <a:rPr lang="ru-RU" sz="1400" b="1" dirty="0" smtClean="0">
                <a:solidFill>
                  <a:srgbClr val="282828"/>
                </a:solidFill>
                <a:latin typeface="ArialMT"/>
              </a:rPr>
            </a:br>
            <a:r>
              <a:rPr lang="ru-RU" sz="1400" b="1" dirty="0" err="1" smtClean="0">
                <a:solidFill>
                  <a:srgbClr val="282828"/>
                </a:solidFill>
                <a:latin typeface="ArialMT"/>
              </a:rPr>
              <a:t>Якщо</a:t>
            </a:r>
            <a:r>
              <a:rPr lang="ru-RU" sz="1400" b="1" dirty="0" smtClean="0">
                <a:solidFill>
                  <a:srgbClr val="282828"/>
                </a:solidFill>
                <a:latin typeface="ArialMT"/>
              </a:rPr>
              <a:t> дерну </a:t>
            </a:r>
            <a:r>
              <a:rPr lang="ru-RU" sz="1400" b="1" dirty="0" err="1" smtClean="0">
                <a:solidFill>
                  <a:srgbClr val="282828"/>
                </a:solidFill>
                <a:latin typeface="ArialMT"/>
              </a:rPr>
              <a:t>немає</a:t>
            </a:r>
            <a:r>
              <a:rPr lang="ru-RU" sz="1400" b="1" dirty="0" smtClean="0">
                <a:solidFill>
                  <a:srgbClr val="282828"/>
                </a:solidFill>
                <a:latin typeface="ArialMT"/>
              </a:rPr>
              <a:t> – </a:t>
            </a:r>
            <a:r>
              <a:rPr lang="ru-RU" sz="1400" b="1" dirty="0" err="1" smtClean="0">
                <a:solidFill>
                  <a:srgbClr val="282828"/>
                </a:solidFill>
                <a:latin typeface="ArialMT"/>
              </a:rPr>
              <a:t>використайте</a:t>
            </a:r>
            <a:r>
              <a:rPr lang="ru-RU" sz="1400" b="1" dirty="0" smtClean="0">
                <a:solidFill>
                  <a:srgbClr val="282828"/>
                </a:solidFill>
                <a:latin typeface="ArialMT"/>
              </a:rPr>
              <a:t> по-</a:t>
            </a:r>
            <a:br>
              <a:rPr lang="ru-RU" sz="1400" b="1" dirty="0" smtClean="0">
                <a:solidFill>
                  <a:srgbClr val="282828"/>
                </a:solidFill>
                <a:latin typeface="ArialMT"/>
              </a:rPr>
            </a:br>
            <a:r>
              <a:rPr lang="uk-UA" sz="1400" b="1" dirty="0" err="1" smtClean="0">
                <a:solidFill>
                  <a:srgbClr val="282828"/>
                </a:solidFill>
                <a:latin typeface="ArialMT"/>
              </a:rPr>
              <a:t>трібну</a:t>
            </a:r>
            <a:r>
              <a:rPr lang="uk-UA" sz="1400" b="1" dirty="0" smtClean="0">
                <a:solidFill>
                  <a:srgbClr val="282828"/>
                </a:solidFill>
                <a:latin typeface="ArialMT"/>
              </a:rPr>
              <a:t> кількість листя, гілок, піску або</a:t>
            </a:r>
            <a:br>
              <a:rPr lang="uk-UA" sz="1400" b="1" dirty="0" smtClean="0">
                <a:solidFill>
                  <a:srgbClr val="282828"/>
                </a:solidFill>
                <a:latin typeface="ArialMT"/>
              </a:rPr>
            </a:br>
            <a:r>
              <a:rPr lang="ru-RU" sz="1400" b="1" dirty="0" err="1" smtClean="0">
                <a:solidFill>
                  <a:srgbClr val="282828"/>
                </a:solidFill>
                <a:latin typeface="ArialMT"/>
              </a:rPr>
              <a:t>снігу</a:t>
            </a:r>
            <a:r>
              <a:rPr lang="ru-RU" sz="1400" b="1" dirty="0" smtClean="0">
                <a:solidFill>
                  <a:srgbClr val="282828"/>
                </a:solidFill>
                <a:latin typeface="ArialMT"/>
              </a:rPr>
              <a:t>. Очевидно, </a:t>
            </a:r>
            <a:r>
              <a:rPr lang="ru-RU" sz="1400" b="1" dirty="0" err="1" smtClean="0">
                <a:solidFill>
                  <a:srgbClr val="282828"/>
                </a:solidFill>
                <a:latin typeface="ArialMT"/>
              </a:rPr>
              <a:t>що</a:t>
            </a:r>
            <a:r>
              <a:rPr lang="ru-RU" sz="1400" b="1" dirty="0" smtClean="0">
                <a:solidFill>
                  <a:srgbClr val="282828"/>
                </a:solidFill>
                <a:latin typeface="ArialMT"/>
              </a:rPr>
              <a:t> </a:t>
            </a:r>
            <a:r>
              <a:rPr lang="ru-RU" sz="1400" b="1" dirty="0" err="1" smtClean="0">
                <a:solidFill>
                  <a:srgbClr val="282828"/>
                </a:solidFill>
                <a:latin typeface="ArialMT"/>
              </a:rPr>
              <a:t>збирати</a:t>
            </a:r>
            <a:r>
              <a:rPr lang="ru-RU" sz="1400" b="1" dirty="0" smtClean="0">
                <a:solidFill>
                  <a:srgbClr val="282828"/>
                </a:solidFill>
                <a:latin typeface="ArialMT"/>
              </a:rPr>
              <a:t> </a:t>
            </a:r>
            <a:r>
              <a:rPr lang="ru-RU" sz="1400" b="1" dirty="0" err="1" smtClean="0">
                <a:solidFill>
                  <a:srgbClr val="282828"/>
                </a:solidFill>
                <a:latin typeface="ArialMT"/>
              </a:rPr>
              <a:t>матеріал</a:t>
            </a:r>
            <a:r>
              <a:rPr lang="ru-RU" sz="1400" b="1" dirty="0" smtClean="0">
                <a:solidFill>
                  <a:srgbClr val="282828"/>
                </a:solidFill>
                <a:latin typeface="ArialMT"/>
              </a:rPr>
              <a:t/>
            </a:r>
            <a:br>
              <a:rPr lang="ru-RU" sz="1400" b="1" dirty="0" smtClean="0">
                <a:solidFill>
                  <a:srgbClr val="282828"/>
                </a:solidFill>
                <a:latin typeface="ArialMT"/>
              </a:rPr>
            </a:br>
            <a:r>
              <a:rPr lang="ru-RU" sz="1400" b="1" dirty="0" smtClean="0">
                <a:solidFill>
                  <a:srgbClr val="282828"/>
                </a:solidFill>
                <a:latin typeface="ArialMT"/>
              </a:rPr>
              <a:t>для </a:t>
            </a:r>
            <a:r>
              <a:rPr lang="ru-RU" sz="1400" b="1" dirty="0" err="1" smtClean="0">
                <a:solidFill>
                  <a:srgbClr val="282828"/>
                </a:solidFill>
                <a:latin typeface="ArialMT"/>
              </a:rPr>
              <a:t>маскування</a:t>
            </a:r>
            <a:r>
              <a:rPr lang="ru-RU" sz="1400" b="1" dirty="0" smtClean="0">
                <a:solidFill>
                  <a:srgbClr val="282828"/>
                </a:solidFill>
                <a:latin typeface="ArialMT"/>
              </a:rPr>
              <a:t> треба </a:t>
            </a:r>
            <a:r>
              <a:rPr lang="ru-RU" sz="1400" b="1" dirty="0" err="1" smtClean="0">
                <a:solidFill>
                  <a:srgbClr val="282828"/>
                </a:solidFill>
                <a:latin typeface="ArialMT"/>
              </a:rPr>
              <a:t>позаду</a:t>
            </a:r>
            <a:r>
              <a:rPr lang="ru-RU" sz="1400" b="1" dirty="0" smtClean="0">
                <a:solidFill>
                  <a:srgbClr val="282828"/>
                </a:solidFill>
                <a:latin typeface="ArialMT"/>
              </a:rPr>
              <a:t> </a:t>
            </a:r>
            <a:r>
              <a:rPr lang="ru-RU" sz="1400" b="1" dirty="0" err="1" smtClean="0">
                <a:solidFill>
                  <a:srgbClr val="282828"/>
                </a:solidFill>
                <a:latin typeface="ArialMT"/>
              </a:rPr>
              <a:t>позиції</a:t>
            </a:r>
            <a:r>
              <a:rPr lang="ru-RU" sz="1400" b="1" dirty="0" smtClean="0">
                <a:solidFill>
                  <a:srgbClr val="282828"/>
                </a:solidFill>
                <a:latin typeface="ArialMT"/>
              </a:rPr>
              <a:t>.</a:t>
            </a:r>
            <a:endParaRPr lang="uk-UA" sz="1400" b="1" i="1" dirty="0" smtClean="0">
              <a:solidFill>
                <a:srgbClr val="C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445821" y="1988840"/>
            <a:ext cx="4698179" cy="43821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i="1" dirty="0" smtClean="0">
                <a:solidFill>
                  <a:srgbClr val="C00000"/>
                </a:solidFill>
                <a:latin typeface="Arial-BoldMT"/>
              </a:rPr>
              <a:t>Імпровізована позиція</a:t>
            </a:r>
            <a:endParaRPr lang="uk-UA" sz="48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412776"/>
            <a:ext cx="8362950" cy="2521049"/>
          </a:xfrm>
          <a:prstGeom prst="rect">
            <a:avLst/>
          </a:prstGeom>
          <a:noFill/>
        </p:spPr>
      </p:pic>
      <p:sp>
        <p:nvSpPr>
          <p:cNvPr id="4" name="Прямокутник 3"/>
          <p:cNvSpPr/>
          <p:nvPr/>
        </p:nvSpPr>
        <p:spPr>
          <a:xfrm>
            <a:off x="323528" y="4077072"/>
            <a:ext cx="8640960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1200" b="1" dirty="0" smtClean="0">
                <a:solidFill>
                  <a:srgbClr val="282828"/>
                </a:solidFill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Цей тип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позиції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призначено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тимчасового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позиція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створюється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метою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прикрити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бійця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спостереження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відстані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35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метрів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uk-UA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Створіть  позицію для двох бійців за перешкодою (наприклад деревом).  Розміри позиції – приблизно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70 см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вшир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30 см.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вглиб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до</a:t>
            </a:r>
            <a:r>
              <a:rPr lang="uk-UA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вжину</a:t>
            </a:r>
            <a:r>
              <a:rPr lang="uk-UA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слід визначати залежно від зросту бійця. Позиція повинна мати форму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літери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“V” при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погляді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згори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так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ноги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бійців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разом.</a:t>
            </a:r>
          </a:p>
          <a:p>
            <a:pPr>
              <a:defRPr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дозволить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їм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подавати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сигнали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поштовхом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ноги.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908720"/>
          </a:xfrm>
        </p:spPr>
        <p:txBody>
          <a:bodyPr>
            <a:normAutofit/>
          </a:bodyPr>
          <a:lstStyle/>
          <a:p>
            <a:r>
              <a:rPr lang="uk-UA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Вдосконалена позиція</a:t>
            </a:r>
            <a:endParaRPr lang="uk-UA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" y="1363990"/>
            <a:ext cx="5220072" cy="5378123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148064" y="980728"/>
            <a:ext cx="3887987" cy="576138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400" b="1" i="1" dirty="0" smtClean="0">
                <a:solidFill>
                  <a:srgbClr val="282828"/>
                </a:solidFill>
                <a:latin typeface="+mn-lt"/>
              </a:rPr>
              <a:t>● </a:t>
            </a:r>
            <a:r>
              <a:rPr lang="ru-RU" sz="1400" b="1" i="1" dirty="0" err="1" smtClean="0">
                <a:solidFill>
                  <a:srgbClr val="282828"/>
                </a:solidFill>
                <a:latin typeface="+mn-lt"/>
              </a:rPr>
              <a:t>Знайдіть</a:t>
            </a:r>
            <a:r>
              <a:rPr lang="ru-RU" sz="1400" b="1" i="1" dirty="0" smtClean="0">
                <a:solidFill>
                  <a:srgbClr val="282828"/>
                </a:solidFill>
                <a:latin typeface="+mn-lt"/>
              </a:rPr>
              <a:t> </a:t>
            </a:r>
            <a:r>
              <a:rPr lang="ru-RU" sz="1400" b="1" i="1" dirty="0" err="1" smtClean="0">
                <a:solidFill>
                  <a:srgbClr val="282828"/>
                </a:solidFill>
                <a:latin typeface="+mn-lt"/>
              </a:rPr>
              <a:t>місце</a:t>
            </a:r>
            <a:r>
              <a:rPr lang="ru-RU" sz="1400" b="1" i="1" dirty="0" smtClean="0">
                <a:solidFill>
                  <a:srgbClr val="282828"/>
                </a:solidFill>
                <a:latin typeface="+mn-lt"/>
              </a:rPr>
              <a:t>, яке </a:t>
            </a:r>
            <a:r>
              <a:rPr lang="ru-RU" sz="1400" b="1" i="1" dirty="0" err="1" smtClean="0">
                <a:solidFill>
                  <a:srgbClr val="282828"/>
                </a:solidFill>
                <a:latin typeface="+mn-lt"/>
              </a:rPr>
              <a:t>знаходиться</a:t>
            </a:r>
            <a:r>
              <a:rPr lang="ru-RU" sz="1400" b="1" i="1" dirty="0" smtClean="0">
                <a:solidFill>
                  <a:srgbClr val="282828"/>
                </a:solidFill>
                <a:latin typeface="+mn-lt"/>
              </a:rPr>
              <a:t> на одному </a:t>
            </a:r>
            <a:r>
              <a:rPr lang="ru-RU" sz="1400" b="1" i="1" dirty="0" err="1" smtClean="0">
                <a:solidFill>
                  <a:srgbClr val="282828"/>
                </a:solidFill>
                <a:latin typeface="+mn-lt"/>
              </a:rPr>
              <a:t>рівні</a:t>
            </a:r>
            <a:r>
              <a:rPr lang="ru-RU" sz="1400" b="1" i="1" dirty="0" smtClean="0">
                <a:solidFill>
                  <a:srgbClr val="282828"/>
                </a:solidFill>
                <a:latin typeface="+mn-lt"/>
              </a:rPr>
              <a:t> з фронтом </a:t>
            </a:r>
            <a:r>
              <a:rPr lang="ru-RU" sz="1400" b="1" i="1" dirty="0" err="1" smtClean="0">
                <a:solidFill>
                  <a:srgbClr val="282828"/>
                </a:solidFill>
                <a:latin typeface="+mn-lt"/>
              </a:rPr>
              <a:t>очікуваної</a:t>
            </a:r>
            <a:r>
              <a:rPr lang="ru-RU" sz="1400" b="1" i="1" dirty="0" smtClean="0">
                <a:solidFill>
                  <a:srgbClr val="282828"/>
                </a:solidFill>
                <a:latin typeface="+mn-lt"/>
              </a:rPr>
              <a:t> </a:t>
            </a:r>
            <a:r>
              <a:rPr lang="uk-UA" sz="1400" b="1" i="1" dirty="0" smtClean="0">
                <a:solidFill>
                  <a:srgbClr val="282828"/>
                </a:solidFill>
                <a:latin typeface="+mn-lt"/>
              </a:rPr>
              <a:t>атаки.</a:t>
            </a:r>
          </a:p>
          <a:p>
            <a:pPr algn="l">
              <a:defRPr/>
            </a:pPr>
            <a:r>
              <a:rPr lang="ru-RU" sz="1400" b="1" i="1" dirty="0" smtClean="0">
                <a:solidFill>
                  <a:srgbClr val="282828"/>
                </a:solidFill>
                <a:latin typeface="+mn-lt"/>
              </a:rPr>
              <a:t>● </a:t>
            </a:r>
            <a:r>
              <a:rPr lang="ru-RU" sz="1400" b="1" i="1" dirty="0" err="1" smtClean="0">
                <a:solidFill>
                  <a:srgbClr val="282828"/>
                </a:solidFill>
                <a:latin typeface="+mn-lt"/>
              </a:rPr>
              <a:t>Розміри</a:t>
            </a:r>
            <a:r>
              <a:rPr lang="ru-RU" sz="1400" b="1" i="1" dirty="0" smtClean="0">
                <a:solidFill>
                  <a:srgbClr val="282828"/>
                </a:solidFill>
                <a:latin typeface="+mn-lt"/>
              </a:rPr>
              <a:t> </a:t>
            </a:r>
            <a:r>
              <a:rPr lang="ru-RU" sz="1400" b="1" i="1" dirty="0" err="1" smtClean="0">
                <a:solidFill>
                  <a:srgbClr val="282828"/>
                </a:solidFill>
                <a:latin typeface="+mn-lt"/>
              </a:rPr>
              <a:t>позиції</a:t>
            </a:r>
            <a:r>
              <a:rPr lang="ru-RU" sz="1400" b="1" i="1" dirty="0" smtClean="0">
                <a:solidFill>
                  <a:srgbClr val="282828"/>
                </a:solidFill>
                <a:latin typeface="+mn-lt"/>
              </a:rPr>
              <a:t> – </a:t>
            </a:r>
            <a:r>
              <a:rPr lang="ru-RU" sz="1400" b="1" i="1" dirty="0" err="1" smtClean="0">
                <a:solidFill>
                  <a:srgbClr val="282828"/>
                </a:solidFill>
                <a:latin typeface="+mn-lt"/>
              </a:rPr>
              <a:t>довжина</a:t>
            </a:r>
            <a:r>
              <a:rPr lang="ru-RU" sz="1400" b="1" i="1" dirty="0" smtClean="0">
                <a:solidFill>
                  <a:srgbClr val="282828"/>
                </a:solidFill>
                <a:latin typeface="+mn-lt"/>
              </a:rPr>
              <a:t> </a:t>
            </a:r>
            <a:r>
              <a:rPr lang="ru-RU" sz="1400" b="1" i="1" dirty="0" err="1" smtClean="0">
                <a:solidFill>
                  <a:srgbClr val="282828"/>
                </a:solidFill>
                <a:latin typeface="+mn-lt"/>
              </a:rPr>
              <a:t>приблизно</a:t>
            </a:r>
            <a:r>
              <a:rPr lang="ru-RU" sz="1400" b="1" i="1" dirty="0" smtClean="0">
                <a:solidFill>
                  <a:srgbClr val="282828"/>
                </a:solidFill>
                <a:latin typeface="+mn-lt"/>
              </a:rPr>
              <a:t> 90 см., 270 см. в ширину, і до </a:t>
            </a:r>
            <a:r>
              <a:rPr lang="ru-RU" sz="1400" b="1" i="1" dirty="0" err="1" smtClean="0">
                <a:solidFill>
                  <a:srgbClr val="282828"/>
                </a:solidFill>
                <a:latin typeface="+mn-lt"/>
              </a:rPr>
              <a:t>рівня</a:t>
            </a:r>
            <a:r>
              <a:rPr lang="ru-RU" sz="1400" b="1" i="1" dirty="0" smtClean="0">
                <a:solidFill>
                  <a:srgbClr val="282828"/>
                </a:solidFill>
                <a:latin typeface="+mn-lt"/>
              </a:rPr>
              <a:t> </a:t>
            </a:r>
            <a:r>
              <a:rPr lang="ru-RU" sz="1400" b="1" i="1" dirty="0" err="1" smtClean="0">
                <a:solidFill>
                  <a:srgbClr val="282828"/>
                </a:solidFill>
                <a:latin typeface="+mn-lt"/>
              </a:rPr>
              <a:t>пахов</a:t>
            </a:r>
            <a:r>
              <a:rPr lang="ru-RU" sz="1400" b="1" i="1" dirty="0" smtClean="0">
                <a:solidFill>
                  <a:srgbClr val="282828"/>
                </a:solidFill>
                <a:latin typeface="+mn-lt"/>
              </a:rPr>
              <a:t> для кожного </a:t>
            </a:r>
            <a:r>
              <a:rPr lang="ru-RU" sz="1400" b="1" i="1" dirty="0" err="1" smtClean="0">
                <a:solidFill>
                  <a:srgbClr val="282828"/>
                </a:solidFill>
                <a:latin typeface="+mn-lt"/>
              </a:rPr>
              <a:t>бійця</a:t>
            </a:r>
            <a:r>
              <a:rPr lang="ru-RU" sz="1400" b="1" i="1" dirty="0" smtClean="0">
                <a:solidFill>
                  <a:srgbClr val="282828"/>
                </a:solidFill>
                <a:latin typeface="+mn-lt"/>
              </a:rPr>
              <a:t>. </a:t>
            </a:r>
            <a:r>
              <a:rPr lang="ru-RU" sz="1400" b="1" i="1" dirty="0" err="1" smtClean="0">
                <a:solidFill>
                  <a:srgbClr val="282828"/>
                </a:solidFill>
                <a:latin typeface="+mn-lt"/>
              </a:rPr>
              <a:t>Це</a:t>
            </a:r>
            <a:r>
              <a:rPr lang="ru-RU" sz="1400" b="1" i="1" dirty="0" smtClean="0">
                <a:solidFill>
                  <a:srgbClr val="282828"/>
                </a:solidFill>
                <a:latin typeface="+mn-lt"/>
              </a:rPr>
              <a:t> значить, </a:t>
            </a:r>
            <a:r>
              <a:rPr lang="ru-RU" sz="1400" b="1" i="1" dirty="0" err="1" smtClean="0">
                <a:solidFill>
                  <a:srgbClr val="282828"/>
                </a:solidFill>
                <a:latin typeface="+mn-lt"/>
              </a:rPr>
              <a:t>що</a:t>
            </a:r>
            <a:r>
              <a:rPr lang="ru-RU" sz="1400" b="1" i="1" dirty="0" smtClean="0">
                <a:solidFill>
                  <a:srgbClr val="282828"/>
                </a:solidFill>
                <a:latin typeface="+mn-lt"/>
              </a:rPr>
              <a:t> один край </a:t>
            </a:r>
            <a:r>
              <a:rPr lang="ru-RU" sz="1400" b="1" i="1" dirty="0" err="1" smtClean="0">
                <a:solidFill>
                  <a:srgbClr val="282828"/>
                </a:solidFill>
                <a:latin typeface="+mn-lt"/>
              </a:rPr>
              <a:t>позиції</a:t>
            </a:r>
            <a:r>
              <a:rPr lang="ru-RU" sz="1400" b="1" i="1" dirty="0" smtClean="0">
                <a:solidFill>
                  <a:srgbClr val="282828"/>
                </a:solidFill>
                <a:latin typeface="+mn-lt"/>
              </a:rPr>
              <a:t> </a:t>
            </a:r>
            <a:r>
              <a:rPr lang="ru-RU" sz="1400" b="1" i="1" dirty="0" err="1" smtClean="0">
                <a:solidFill>
                  <a:srgbClr val="282828"/>
                </a:solidFill>
                <a:latin typeface="+mn-lt"/>
              </a:rPr>
              <a:t>може</a:t>
            </a:r>
            <a:r>
              <a:rPr lang="ru-RU" sz="1400" b="1" i="1" dirty="0" smtClean="0">
                <a:solidFill>
                  <a:srgbClr val="282828"/>
                </a:solidFill>
                <a:latin typeface="+mn-lt"/>
              </a:rPr>
              <a:t> бути </a:t>
            </a:r>
            <a:r>
              <a:rPr lang="ru-RU" sz="1400" b="1" i="1" dirty="0" err="1" smtClean="0">
                <a:solidFill>
                  <a:srgbClr val="282828"/>
                </a:solidFill>
                <a:latin typeface="+mn-lt"/>
              </a:rPr>
              <a:t>глибшим</a:t>
            </a:r>
            <a:r>
              <a:rPr lang="ru-RU" sz="1400" b="1" i="1" dirty="0" smtClean="0">
                <a:solidFill>
                  <a:srgbClr val="282828"/>
                </a:solidFill>
                <a:latin typeface="+mn-lt"/>
              </a:rPr>
              <a:t> за </a:t>
            </a:r>
            <a:r>
              <a:rPr lang="ru-RU" sz="1400" b="1" i="1" dirty="0" err="1" smtClean="0">
                <a:solidFill>
                  <a:srgbClr val="282828"/>
                </a:solidFill>
                <a:latin typeface="+mn-lt"/>
              </a:rPr>
              <a:t>інший</a:t>
            </a:r>
            <a:r>
              <a:rPr lang="ru-RU" sz="1400" b="1" i="1" dirty="0" smtClean="0">
                <a:solidFill>
                  <a:srgbClr val="282828"/>
                </a:solidFill>
                <a:latin typeface="+mn-lt"/>
              </a:rPr>
              <a:t>, </a:t>
            </a:r>
            <a:r>
              <a:rPr lang="ru-RU" sz="1400" b="1" i="1" dirty="0" err="1" smtClean="0">
                <a:solidFill>
                  <a:srgbClr val="282828"/>
                </a:solidFill>
                <a:latin typeface="+mn-lt"/>
              </a:rPr>
              <a:t>залежно</a:t>
            </a:r>
            <a:r>
              <a:rPr lang="ru-RU" sz="1400" b="1" i="1" dirty="0" smtClean="0">
                <a:solidFill>
                  <a:srgbClr val="282828"/>
                </a:solidFill>
                <a:latin typeface="+mn-lt"/>
              </a:rPr>
              <a:t> </a:t>
            </a:r>
            <a:r>
              <a:rPr lang="ru-RU" sz="1400" b="1" i="1" dirty="0" err="1" smtClean="0">
                <a:solidFill>
                  <a:srgbClr val="282828"/>
                </a:solidFill>
                <a:latin typeface="+mn-lt"/>
              </a:rPr>
              <a:t>від</a:t>
            </a:r>
            <a:r>
              <a:rPr lang="ru-RU" sz="1400" b="1" i="1" dirty="0" smtClean="0">
                <a:solidFill>
                  <a:srgbClr val="282828"/>
                </a:solidFill>
                <a:latin typeface="+mn-lt"/>
              </a:rPr>
              <a:t> </a:t>
            </a:r>
            <a:r>
              <a:rPr lang="ru-RU" sz="1400" b="1" i="1" dirty="0" err="1" smtClean="0">
                <a:solidFill>
                  <a:srgbClr val="282828"/>
                </a:solidFill>
                <a:latin typeface="+mn-lt"/>
              </a:rPr>
              <a:t>зросту</a:t>
            </a:r>
            <a:r>
              <a:rPr lang="ru-RU" sz="1400" b="1" i="1" dirty="0" smtClean="0">
                <a:solidFill>
                  <a:srgbClr val="282828"/>
                </a:solidFill>
                <a:latin typeface="+mn-lt"/>
              </a:rPr>
              <a:t> </a:t>
            </a:r>
            <a:r>
              <a:rPr lang="ru-RU" sz="1400" b="1" i="1" dirty="0" err="1" smtClean="0">
                <a:solidFill>
                  <a:srgbClr val="282828"/>
                </a:solidFill>
                <a:latin typeface="+mn-lt"/>
              </a:rPr>
              <a:t>бійців</a:t>
            </a:r>
            <a:r>
              <a:rPr lang="ru-RU" sz="1400" b="1" i="1" dirty="0" smtClean="0">
                <a:solidFill>
                  <a:srgbClr val="282828"/>
                </a:solidFill>
                <a:latin typeface="+mn-lt"/>
              </a:rPr>
              <a:t>.</a:t>
            </a:r>
          </a:p>
          <a:p>
            <a:pPr algn="l">
              <a:defRPr/>
            </a:pPr>
            <a:r>
              <a:rPr lang="ru-RU" sz="1400" b="1" i="1" dirty="0" smtClean="0">
                <a:solidFill>
                  <a:srgbClr val="282828"/>
                </a:solidFill>
                <a:latin typeface="+mn-lt"/>
              </a:rPr>
              <a:t>● Землю, </a:t>
            </a:r>
            <a:r>
              <a:rPr lang="ru-RU" sz="1400" b="1" i="1" dirty="0" err="1" smtClean="0">
                <a:solidFill>
                  <a:srgbClr val="282828"/>
                </a:solidFill>
                <a:latin typeface="+mn-lt"/>
              </a:rPr>
              <a:t>викопану</a:t>
            </a:r>
            <a:r>
              <a:rPr lang="ru-RU" sz="1400" b="1" i="1" dirty="0" smtClean="0">
                <a:solidFill>
                  <a:srgbClr val="282828"/>
                </a:solidFill>
                <a:latin typeface="+mn-lt"/>
              </a:rPr>
              <a:t> в </a:t>
            </a:r>
            <a:r>
              <a:rPr lang="ru-RU" sz="1400" b="1" i="1" dirty="0" err="1" smtClean="0">
                <a:solidFill>
                  <a:srgbClr val="282828"/>
                </a:solidFill>
                <a:latin typeface="+mn-lt"/>
              </a:rPr>
              <a:t>місці</a:t>
            </a:r>
            <a:r>
              <a:rPr lang="ru-RU" sz="1400" b="1" i="1" dirty="0" smtClean="0">
                <a:solidFill>
                  <a:srgbClr val="282828"/>
                </a:solidFill>
                <a:latin typeface="+mn-lt"/>
              </a:rPr>
              <a:t> </a:t>
            </a:r>
            <a:r>
              <a:rPr lang="ru-RU" sz="1400" b="1" i="1" dirty="0" err="1" smtClean="0">
                <a:solidFill>
                  <a:srgbClr val="282828"/>
                </a:solidFill>
                <a:latin typeface="+mn-lt"/>
              </a:rPr>
              <a:t>розташування</a:t>
            </a:r>
            <a:r>
              <a:rPr lang="ru-RU" sz="1400" b="1" i="1" dirty="0" smtClean="0">
                <a:solidFill>
                  <a:srgbClr val="282828"/>
                </a:solidFill>
                <a:latin typeface="+mn-lt"/>
              </a:rPr>
              <a:t> </a:t>
            </a:r>
            <a:r>
              <a:rPr lang="ru-RU" sz="1400" b="1" i="1" dirty="0" err="1" smtClean="0">
                <a:solidFill>
                  <a:srgbClr val="282828"/>
                </a:solidFill>
                <a:latin typeface="+mn-lt"/>
              </a:rPr>
              <a:t>позиції</a:t>
            </a:r>
            <a:r>
              <a:rPr lang="ru-RU" sz="1400" b="1" i="1" dirty="0" smtClean="0">
                <a:solidFill>
                  <a:srgbClr val="282828"/>
                </a:solidFill>
                <a:latin typeface="+mn-lt"/>
              </a:rPr>
              <a:t> </a:t>
            </a:r>
            <a:r>
              <a:rPr lang="ru-RU" sz="1400" b="1" i="1" dirty="0" err="1" smtClean="0">
                <a:solidFill>
                  <a:srgbClr val="282828"/>
                </a:solidFill>
                <a:latin typeface="+mn-lt"/>
              </a:rPr>
              <a:t>слід</a:t>
            </a:r>
            <a:r>
              <a:rPr lang="ru-RU" sz="1400" b="1" i="1" dirty="0" smtClean="0">
                <a:solidFill>
                  <a:srgbClr val="282828"/>
                </a:solidFill>
                <a:latin typeface="+mn-lt"/>
              </a:rPr>
              <a:t> </a:t>
            </a:r>
            <a:r>
              <a:rPr lang="ru-RU" sz="1400" b="1" i="1" dirty="0" err="1" smtClean="0">
                <a:solidFill>
                  <a:srgbClr val="282828"/>
                </a:solidFill>
                <a:latin typeface="+mn-lt"/>
              </a:rPr>
              <a:t>виносити</a:t>
            </a:r>
            <a:r>
              <a:rPr lang="ru-RU" sz="1400" b="1" i="1" dirty="0" smtClean="0">
                <a:solidFill>
                  <a:srgbClr val="282828"/>
                </a:solidFill>
                <a:latin typeface="+mn-lt"/>
              </a:rPr>
              <a:t> на </a:t>
            </a:r>
            <a:r>
              <a:rPr lang="ru-RU" sz="1400" b="1" i="1" dirty="0" err="1" smtClean="0">
                <a:solidFill>
                  <a:srgbClr val="282828"/>
                </a:solidFill>
                <a:latin typeface="+mn-lt"/>
              </a:rPr>
              <a:t>листі</a:t>
            </a:r>
            <a:r>
              <a:rPr lang="ru-RU" sz="1400" b="1" i="1" dirty="0" smtClean="0">
                <a:solidFill>
                  <a:srgbClr val="282828"/>
                </a:solidFill>
                <a:latin typeface="+mn-lt"/>
              </a:rPr>
              <a:t> пластика за </a:t>
            </a:r>
            <a:r>
              <a:rPr lang="ru-RU" sz="1400" b="1" i="1" dirty="0" err="1" smtClean="0">
                <a:solidFill>
                  <a:srgbClr val="282828"/>
                </a:solidFill>
                <a:latin typeface="+mn-lt"/>
              </a:rPr>
              <a:t>позицію</a:t>
            </a:r>
            <a:r>
              <a:rPr lang="ru-RU" sz="1400" b="1" i="1" dirty="0" smtClean="0">
                <a:solidFill>
                  <a:srgbClr val="282828"/>
                </a:solidFill>
                <a:latin typeface="+mn-lt"/>
              </a:rPr>
              <a:t>, </a:t>
            </a:r>
            <a:r>
              <a:rPr lang="ru-RU" sz="1400" b="1" i="1" dirty="0" err="1" smtClean="0">
                <a:solidFill>
                  <a:srgbClr val="282828"/>
                </a:solidFill>
                <a:latin typeface="+mn-lt"/>
              </a:rPr>
              <a:t>щоб</a:t>
            </a:r>
            <a:r>
              <a:rPr lang="ru-RU" sz="1400" b="1" i="1" dirty="0" smtClean="0">
                <a:solidFill>
                  <a:srgbClr val="282828"/>
                </a:solidFill>
                <a:latin typeface="+mn-lt"/>
              </a:rPr>
              <a:t> </a:t>
            </a:r>
            <a:r>
              <a:rPr lang="ru-RU" sz="1400" b="1" i="1" dirty="0" err="1" smtClean="0">
                <a:solidFill>
                  <a:srgbClr val="282828"/>
                </a:solidFill>
                <a:latin typeface="+mn-lt"/>
              </a:rPr>
              <a:t>свіжевикопана</a:t>
            </a:r>
            <a:r>
              <a:rPr lang="ru-RU" sz="1400" b="1" i="1" dirty="0" smtClean="0">
                <a:solidFill>
                  <a:srgbClr val="282828"/>
                </a:solidFill>
                <a:latin typeface="+mn-lt"/>
              </a:rPr>
              <a:t> земля не </a:t>
            </a:r>
            <a:r>
              <a:rPr lang="ru-RU" sz="1400" b="1" i="1" dirty="0" err="1" smtClean="0">
                <a:solidFill>
                  <a:srgbClr val="282828"/>
                </a:solidFill>
                <a:latin typeface="+mn-lt"/>
              </a:rPr>
              <a:t>видавала</a:t>
            </a:r>
            <a:r>
              <a:rPr lang="ru-RU" sz="1400" b="1" i="1" dirty="0" smtClean="0">
                <a:solidFill>
                  <a:srgbClr val="282828"/>
                </a:solidFill>
                <a:latin typeface="+mn-lt"/>
              </a:rPr>
              <a:t> </a:t>
            </a:r>
            <a:r>
              <a:rPr lang="ru-RU" sz="1400" b="1" i="1" dirty="0" err="1" smtClean="0">
                <a:solidFill>
                  <a:srgbClr val="282828"/>
                </a:solidFill>
                <a:latin typeface="+mn-lt"/>
              </a:rPr>
              <a:t>розташу</a:t>
            </a:r>
            <a:r>
              <a:rPr lang="uk-UA" sz="1400" b="1" i="1" dirty="0" err="1" smtClean="0">
                <a:solidFill>
                  <a:srgbClr val="282828"/>
                </a:solidFill>
                <a:latin typeface="+mn-lt"/>
              </a:rPr>
              <a:t>вання</a:t>
            </a:r>
            <a:r>
              <a:rPr lang="uk-UA" sz="1400" b="1" i="1" dirty="0" smtClean="0">
                <a:solidFill>
                  <a:srgbClr val="282828"/>
                </a:solidFill>
                <a:latin typeface="+mn-lt"/>
              </a:rPr>
              <a:t> бійців.</a:t>
            </a:r>
          </a:p>
          <a:p>
            <a:pPr algn="l">
              <a:defRPr/>
            </a:pPr>
            <a:r>
              <a:rPr lang="ru-RU" sz="1400" b="1" i="1" dirty="0" smtClean="0">
                <a:solidFill>
                  <a:srgbClr val="282828"/>
                </a:solidFill>
                <a:latin typeface="+mn-lt"/>
              </a:rPr>
              <a:t>Перед центром </a:t>
            </a:r>
            <a:r>
              <a:rPr lang="ru-RU" sz="1400" b="1" i="1" dirty="0" err="1" smtClean="0">
                <a:solidFill>
                  <a:srgbClr val="282828"/>
                </a:solidFill>
                <a:latin typeface="+mn-lt"/>
              </a:rPr>
              <a:t>позиції</a:t>
            </a:r>
            <a:r>
              <a:rPr lang="ru-RU" sz="1400" b="1" i="1" dirty="0" smtClean="0">
                <a:solidFill>
                  <a:srgbClr val="282828"/>
                </a:solidFill>
                <a:latin typeface="+mn-lt"/>
              </a:rPr>
              <a:t> і </a:t>
            </a:r>
            <a:r>
              <a:rPr lang="ru-RU" sz="1400" b="1" i="1" dirty="0" err="1" smtClean="0">
                <a:solidFill>
                  <a:srgbClr val="282828"/>
                </a:solidFill>
                <a:latin typeface="+mn-lt"/>
              </a:rPr>
              <a:t>позаду</a:t>
            </a:r>
            <a:r>
              <a:rPr lang="ru-RU" sz="1400" b="1" i="1" dirty="0" smtClean="0">
                <a:solidFill>
                  <a:srgbClr val="282828"/>
                </a:solidFill>
                <a:latin typeface="+mn-lt"/>
              </a:rPr>
              <a:t> </a:t>
            </a:r>
            <a:r>
              <a:rPr lang="ru-RU" sz="1400" b="1" i="1" dirty="0" err="1" smtClean="0">
                <a:solidFill>
                  <a:srgbClr val="282828"/>
                </a:solidFill>
                <a:latin typeface="+mn-lt"/>
              </a:rPr>
              <a:t>нього</a:t>
            </a:r>
            <a:r>
              <a:rPr lang="ru-RU" sz="1400" b="1" i="1" dirty="0" smtClean="0">
                <a:solidFill>
                  <a:srgbClr val="282828"/>
                </a:solidFill>
                <a:latin typeface="+mn-lt"/>
              </a:rPr>
              <a:t> </a:t>
            </a:r>
            <a:r>
              <a:rPr lang="ru-RU" sz="1400" b="1" i="1" dirty="0" err="1" smtClean="0">
                <a:solidFill>
                  <a:srgbClr val="282828"/>
                </a:solidFill>
                <a:latin typeface="+mn-lt"/>
              </a:rPr>
              <a:t>викопайте</a:t>
            </a:r>
            <a:r>
              <a:rPr lang="ru-RU" sz="1400" b="1" i="1" dirty="0" smtClean="0">
                <a:solidFill>
                  <a:srgbClr val="282828"/>
                </a:solidFill>
                <a:latin typeface="+mn-lt"/>
              </a:rPr>
              <a:t>  платформу </a:t>
            </a:r>
            <a:r>
              <a:rPr lang="ru-RU" sz="1400" b="1" i="1" dirty="0" err="1" smtClean="0">
                <a:solidFill>
                  <a:srgbClr val="282828"/>
                </a:solidFill>
                <a:latin typeface="+mn-lt"/>
              </a:rPr>
              <a:t>довжиною</a:t>
            </a:r>
            <a:r>
              <a:rPr lang="ru-RU" sz="1400" b="1" i="1" dirty="0" smtClean="0">
                <a:solidFill>
                  <a:srgbClr val="282828"/>
                </a:solidFill>
                <a:latin typeface="+mn-lt"/>
              </a:rPr>
              <a:t> 90 см. і 50 см </a:t>
            </a:r>
            <a:r>
              <a:rPr lang="ru-RU" sz="1400" b="1" i="1" dirty="0" err="1" smtClean="0">
                <a:solidFill>
                  <a:srgbClr val="282828"/>
                </a:solidFill>
                <a:latin typeface="+mn-lt"/>
              </a:rPr>
              <a:t>глибиною</a:t>
            </a:r>
            <a:r>
              <a:rPr lang="ru-RU" sz="1400" b="1" i="1" dirty="0" smtClean="0">
                <a:solidFill>
                  <a:srgbClr val="282828"/>
                </a:solidFill>
                <a:latin typeface="+mn-lt"/>
              </a:rPr>
              <a:t>. </a:t>
            </a:r>
            <a:r>
              <a:rPr lang="ru-RU" sz="1400" b="1" i="1" dirty="0" err="1" smtClean="0">
                <a:solidFill>
                  <a:srgbClr val="282828"/>
                </a:solidFill>
                <a:latin typeface="+mn-lt"/>
              </a:rPr>
              <a:t>Ця</a:t>
            </a:r>
            <a:r>
              <a:rPr lang="ru-RU" sz="1400" b="1" i="1" dirty="0" smtClean="0">
                <a:solidFill>
                  <a:srgbClr val="282828"/>
                </a:solidFill>
                <a:latin typeface="+mn-lt"/>
              </a:rPr>
              <a:t> платформа буде основою для пере</a:t>
            </a:r>
            <a:r>
              <a:rPr lang="uk-UA" sz="1400" b="1" i="1" dirty="0" err="1" smtClean="0">
                <a:solidFill>
                  <a:srgbClr val="282828"/>
                </a:solidFill>
                <a:latin typeface="+mn-lt"/>
              </a:rPr>
              <a:t>криття</a:t>
            </a:r>
            <a:r>
              <a:rPr lang="uk-UA" sz="1400" b="1" i="1" dirty="0" smtClean="0">
                <a:solidFill>
                  <a:srgbClr val="282828"/>
                </a:solidFill>
                <a:latin typeface="+mn-lt"/>
              </a:rPr>
              <a:t>.</a:t>
            </a:r>
          </a:p>
          <a:p>
            <a:pPr algn="l">
              <a:defRPr/>
            </a:pPr>
            <a:r>
              <a:rPr lang="ru-RU" sz="1400" b="1" i="1" dirty="0" smtClean="0">
                <a:solidFill>
                  <a:srgbClr val="282828"/>
                </a:solidFill>
                <a:latin typeface="+mn-lt"/>
              </a:rPr>
              <a:t>● </a:t>
            </a:r>
            <a:r>
              <a:rPr lang="ru-RU" sz="1400" b="1" i="1" dirty="0" err="1" smtClean="0">
                <a:solidFill>
                  <a:srgbClr val="282828"/>
                </a:solidFill>
                <a:latin typeface="+mn-lt"/>
              </a:rPr>
              <a:t>Побудуйте</a:t>
            </a:r>
            <a:r>
              <a:rPr lang="ru-RU" sz="1400" b="1" i="1" dirty="0" smtClean="0">
                <a:solidFill>
                  <a:srgbClr val="282828"/>
                </a:solidFill>
                <a:latin typeface="+mn-lt"/>
              </a:rPr>
              <a:t> </a:t>
            </a:r>
            <a:r>
              <a:rPr lang="ru-RU" sz="1400" b="1" i="1" dirty="0" err="1" smtClean="0">
                <a:solidFill>
                  <a:srgbClr val="282828"/>
                </a:solidFill>
                <a:latin typeface="+mn-lt"/>
              </a:rPr>
              <a:t>перекриття</a:t>
            </a:r>
            <a:r>
              <a:rPr lang="ru-RU" sz="1400" b="1" i="1" dirty="0" smtClean="0">
                <a:solidFill>
                  <a:srgbClr val="282828"/>
                </a:solidFill>
                <a:latin typeface="+mn-lt"/>
              </a:rPr>
              <a:t>, </a:t>
            </a:r>
            <a:r>
              <a:rPr lang="ru-RU" sz="1400" b="1" i="1" dirty="0" err="1" smtClean="0">
                <a:solidFill>
                  <a:srgbClr val="282828"/>
                </a:solidFill>
                <a:latin typeface="+mn-lt"/>
              </a:rPr>
              <a:t>використовуючи</a:t>
            </a:r>
            <a:r>
              <a:rPr lang="ru-RU" sz="1400" b="1" i="1" dirty="0" smtClean="0">
                <a:solidFill>
                  <a:srgbClr val="282828"/>
                </a:solidFill>
                <a:latin typeface="+mn-lt"/>
              </a:rPr>
              <a:t> </a:t>
            </a:r>
            <a:r>
              <a:rPr lang="ru-RU" sz="1400" b="1" i="1" dirty="0" err="1" smtClean="0">
                <a:solidFill>
                  <a:srgbClr val="282828"/>
                </a:solidFill>
                <a:latin typeface="+mn-lt"/>
              </a:rPr>
              <a:t>щонайменше</a:t>
            </a:r>
            <a:r>
              <a:rPr lang="ru-RU" sz="1400" b="1" i="1" dirty="0" smtClean="0">
                <a:solidFill>
                  <a:srgbClr val="282828"/>
                </a:solidFill>
                <a:latin typeface="+mn-lt"/>
              </a:rPr>
              <a:t> 50 см. </a:t>
            </a:r>
            <a:r>
              <a:rPr lang="ru-RU" sz="1400" b="1" i="1" dirty="0" err="1" smtClean="0">
                <a:solidFill>
                  <a:srgbClr val="282828"/>
                </a:solidFill>
                <a:latin typeface="+mn-lt"/>
              </a:rPr>
              <a:t>свіжеспиляних</a:t>
            </a:r>
            <a:r>
              <a:rPr lang="ru-RU" sz="1400" b="1" i="1" dirty="0" smtClean="0">
                <a:solidFill>
                  <a:srgbClr val="282828"/>
                </a:solidFill>
                <a:latin typeface="+mn-lt"/>
              </a:rPr>
              <a:t> колод, брезенту і </a:t>
            </a:r>
            <a:r>
              <a:rPr lang="ru-RU" sz="1400" b="1" i="1" dirty="0" err="1" smtClean="0">
                <a:solidFill>
                  <a:srgbClr val="282828"/>
                </a:solidFill>
                <a:latin typeface="+mn-lt"/>
              </a:rPr>
              <a:t>мішків</a:t>
            </a:r>
            <a:r>
              <a:rPr lang="ru-RU" sz="1400" b="1" i="1" dirty="0" smtClean="0">
                <a:solidFill>
                  <a:srgbClr val="282828"/>
                </a:solidFill>
                <a:latin typeface="+mn-lt"/>
              </a:rPr>
              <a:t> з </a:t>
            </a:r>
            <a:r>
              <a:rPr lang="ru-RU" sz="1400" b="1" i="1" dirty="0" err="1" smtClean="0">
                <a:solidFill>
                  <a:srgbClr val="282828"/>
                </a:solidFill>
                <a:latin typeface="+mn-lt"/>
              </a:rPr>
              <a:t>піском</a:t>
            </a:r>
            <a:r>
              <a:rPr lang="ru-RU" sz="1400" b="1" i="1" dirty="0" smtClean="0">
                <a:solidFill>
                  <a:srgbClr val="282828"/>
                </a:solidFill>
                <a:latin typeface="+mn-lt"/>
              </a:rPr>
              <a:t>. </a:t>
            </a:r>
            <a:r>
              <a:rPr lang="ru-RU" sz="1400" b="1" i="1" dirty="0" err="1" smtClean="0">
                <a:solidFill>
                  <a:srgbClr val="282828"/>
                </a:solidFill>
                <a:latin typeface="+mn-lt"/>
              </a:rPr>
              <a:t>Використайте</a:t>
            </a:r>
            <a:r>
              <a:rPr lang="ru-RU" sz="1400" b="1" i="1" dirty="0" smtClean="0">
                <a:solidFill>
                  <a:srgbClr val="282828"/>
                </a:solidFill>
                <a:latin typeface="+mn-lt"/>
              </a:rPr>
              <a:t> не </a:t>
            </a:r>
            <a:r>
              <a:rPr lang="ru-RU" sz="1400" b="1" i="1" dirty="0" err="1" smtClean="0">
                <a:solidFill>
                  <a:srgbClr val="282828"/>
                </a:solidFill>
                <a:latin typeface="+mn-lt"/>
              </a:rPr>
              <a:t>менше</a:t>
            </a:r>
            <a:r>
              <a:rPr lang="ru-RU" sz="1400" b="1" i="1" dirty="0" smtClean="0">
                <a:solidFill>
                  <a:srgbClr val="282828"/>
                </a:solidFill>
                <a:latin typeface="+mn-lt"/>
              </a:rPr>
              <a:t> 15 см. дерну </a:t>
            </a:r>
            <a:r>
              <a:rPr lang="ru-RU" sz="1400" b="1" i="1" dirty="0" err="1" smtClean="0">
                <a:solidFill>
                  <a:srgbClr val="282828"/>
                </a:solidFill>
                <a:latin typeface="+mn-lt"/>
              </a:rPr>
              <a:t>чи</a:t>
            </a:r>
            <a:r>
              <a:rPr lang="ru-RU" sz="1400" b="1" i="1" dirty="0" smtClean="0">
                <a:solidFill>
                  <a:srgbClr val="282828"/>
                </a:solidFill>
                <a:latin typeface="+mn-lt"/>
              </a:rPr>
              <a:t> </a:t>
            </a:r>
            <a:r>
              <a:rPr lang="ru-RU" sz="1400" b="1" i="1" dirty="0" err="1" smtClean="0">
                <a:solidFill>
                  <a:srgbClr val="282828"/>
                </a:solidFill>
                <a:latin typeface="+mn-lt"/>
              </a:rPr>
              <a:t>іншого</a:t>
            </a:r>
            <a:r>
              <a:rPr lang="ru-RU" sz="1400" b="1" i="1" dirty="0" smtClean="0">
                <a:solidFill>
                  <a:srgbClr val="282828"/>
                </a:solidFill>
                <a:latin typeface="+mn-lt"/>
              </a:rPr>
              <a:t> </a:t>
            </a:r>
            <a:r>
              <a:rPr lang="ru-RU" sz="1400" b="1" i="1" dirty="0" err="1" smtClean="0">
                <a:solidFill>
                  <a:srgbClr val="282828"/>
                </a:solidFill>
                <a:latin typeface="+mn-lt"/>
              </a:rPr>
              <a:t>матеріалу</a:t>
            </a:r>
            <a:r>
              <a:rPr lang="ru-RU" sz="1400" b="1" i="1" dirty="0" smtClean="0">
                <a:solidFill>
                  <a:srgbClr val="282828"/>
                </a:solidFill>
                <a:latin typeface="+mn-lt"/>
              </a:rPr>
              <a:t> </a:t>
            </a:r>
            <a:r>
              <a:rPr lang="ru-RU" sz="1400" b="1" i="1" dirty="0" err="1" smtClean="0">
                <a:solidFill>
                  <a:srgbClr val="282828"/>
                </a:solidFill>
                <a:latin typeface="+mn-lt"/>
              </a:rPr>
              <a:t>щоб</a:t>
            </a:r>
            <a:r>
              <a:rPr lang="ru-RU" sz="1400" b="1" i="1" dirty="0" smtClean="0">
                <a:solidFill>
                  <a:srgbClr val="282828"/>
                </a:solidFill>
                <a:latin typeface="+mn-lt"/>
              </a:rPr>
              <a:t> </a:t>
            </a:r>
            <a:r>
              <a:rPr lang="ru-RU" sz="1400" b="1" i="1" dirty="0" err="1" smtClean="0">
                <a:solidFill>
                  <a:srgbClr val="282828"/>
                </a:solidFill>
                <a:latin typeface="+mn-lt"/>
              </a:rPr>
              <a:t>замаскувати</a:t>
            </a:r>
            <a:r>
              <a:rPr lang="ru-RU" sz="1400" b="1" i="1" dirty="0" smtClean="0">
                <a:solidFill>
                  <a:srgbClr val="282828"/>
                </a:solidFill>
                <a:latin typeface="+mn-lt"/>
              </a:rPr>
              <a:t> </a:t>
            </a:r>
            <a:r>
              <a:rPr lang="ru-RU" sz="1400" b="1" i="1" dirty="0" err="1" smtClean="0">
                <a:solidFill>
                  <a:srgbClr val="282828"/>
                </a:solidFill>
                <a:latin typeface="+mn-lt"/>
              </a:rPr>
              <a:t>перекриття</a:t>
            </a:r>
            <a:r>
              <a:rPr lang="ru-RU" sz="1400" b="1" i="1" dirty="0" smtClean="0">
                <a:solidFill>
                  <a:srgbClr val="282828"/>
                </a:solidFill>
                <a:latin typeface="+mn-lt"/>
              </a:rPr>
              <a:t>.</a:t>
            </a:r>
          </a:p>
          <a:p>
            <a:pPr algn="l">
              <a:defRPr/>
            </a:pPr>
            <a:r>
              <a:rPr lang="ru-RU" sz="1400" b="1" i="1" dirty="0" smtClean="0">
                <a:solidFill>
                  <a:srgbClr val="282828"/>
                </a:solidFill>
                <a:latin typeface="+mn-lt"/>
              </a:rPr>
              <a:t>● </a:t>
            </a:r>
            <a:r>
              <a:rPr lang="ru-RU" sz="1400" b="1" i="1" dirty="0" err="1" smtClean="0">
                <a:solidFill>
                  <a:srgbClr val="282828"/>
                </a:solidFill>
                <a:latin typeface="+mn-lt"/>
              </a:rPr>
              <a:t>Позиція</a:t>
            </a:r>
            <a:r>
              <a:rPr lang="ru-RU" sz="1400" b="1" i="1" dirty="0" smtClean="0">
                <a:solidFill>
                  <a:srgbClr val="282828"/>
                </a:solidFill>
                <a:latin typeface="+mn-lt"/>
              </a:rPr>
              <a:t> повинна </a:t>
            </a:r>
            <a:r>
              <a:rPr lang="ru-RU" sz="1400" b="1" i="1" dirty="0" err="1" smtClean="0">
                <a:solidFill>
                  <a:srgbClr val="282828"/>
                </a:solidFill>
                <a:latin typeface="+mn-lt"/>
              </a:rPr>
              <a:t>виглядати</a:t>
            </a:r>
            <a:r>
              <a:rPr lang="ru-RU" sz="1400" b="1" i="1" dirty="0" smtClean="0">
                <a:solidFill>
                  <a:srgbClr val="282828"/>
                </a:solidFill>
                <a:latin typeface="+mn-lt"/>
              </a:rPr>
              <a:t> з </a:t>
            </a:r>
            <a:r>
              <a:rPr lang="ru-RU" sz="1400" b="1" i="1" dirty="0" err="1" smtClean="0">
                <a:solidFill>
                  <a:srgbClr val="282828"/>
                </a:solidFill>
                <a:latin typeface="+mn-lt"/>
              </a:rPr>
              <a:t>повітря</a:t>
            </a:r>
            <a:r>
              <a:rPr lang="ru-RU" sz="1400" b="1" i="1" dirty="0" smtClean="0">
                <a:solidFill>
                  <a:srgbClr val="282828"/>
                </a:solidFill>
                <a:latin typeface="+mn-lt"/>
              </a:rPr>
              <a:t> як </a:t>
            </a:r>
            <a:r>
              <a:rPr lang="ru-RU" sz="1400" b="1" i="1" dirty="0" err="1" smtClean="0">
                <a:solidFill>
                  <a:srgbClr val="282828"/>
                </a:solidFill>
                <a:latin typeface="+mn-lt"/>
              </a:rPr>
              <a:t>дві</a:t>
            </a:r>
            <a:r>
              <a:rPr lang="ru-RU" sz="1400" b="1" i="1" dirty="0" smtClean="0">
                <a:solidFill>
                  <a:srgbClr val="282828"/>
                </a:solidFill>
                <a:latin typeface="+mn-lt"/>
              </a:rPr>
              <a:t> </a:t>
            </a:r>
            <a:r>
              <a:rPr lang="ru-RU" sz="1400" b="1" i="1" dirty="0" err="1" smtClean="0">
                <a:solidFill>
                  <a:srgbClr val="282828"/>
                </a:solidFill>
                <a:latin typeface="+mn-lt"/>
              </a:rPr>
              <a:t>квадратні</a:t>
            </a:r>
            <a:r>
              <a:rPr lang="ru-RU" sz="1400" b="1" i="1" dirty="0" smtClean="0">
                <a:solidFill>
                  <a:srgbClr val="282828"/>
                </a:solidFill>
                <a:latin typeface="+mn-lt"/>
              </a:rPr>
              <a:t> </a:t>
            </a:r>
            <a:r>
              <a:rPr lang="ru-RU" sz="1400" b="1" i="1" dirty="0" err="1" smtClean="0">
                <a:solidFill>
                  <a:srgbClr val="282828"/>
                </a:solidFill>
                <a:latin typeface="+mn-lt"/>
              </a:rPr>
              <a:t>ями</a:t>
            </a:r>
            <a:r>
              <a:rPr lang="ru-RU" sz="1400" b="1" i="1" dirty="0" smtClean="0">
                <a:solidFill>
                  <a:srgbClr val="282828"/>
                </a:solidFill>
                <a:latin typeface="+mn-lt"/>
              </a:rPr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507288" cy="134076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Вимоги до вибору місця для ведення вогню і спостереження.</a:t>
            </a:r>
            <a:endParaRPr lang="uk-U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251520" y="1268760"/>
            <a:ext cx="8424936" cy="193899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/>
          </a:gradFill>
          <a:ln w="12700">
            <a:noFill/>
            <a:miter lim="800000"/>
            <a:headEnd type="none" w="sm" len="sm"/>
            <a:tailEnd type="none" w="sm" len="sm"/>
          </a:ln>
          <a:effectLst>
            <a:outerShdw dist="56796" dir="1593903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indent="449263" algn="just">
              <a:defRPr/>
            </a:pPr>
            <a:r>
              <a:rPr lang="uk-UA" sz="2400" b="1" i="1" dirty="0">
                <a:cs typeface="Times New Roman" pitchFamily="18" charset="0"/>
              </a:rPr>
              <a:t>Вивівши відділення на визначену для оборони позицію або з боєм захопивши її, командир відділення організовує </a:t>
            </a:r>
            <a:r>
              <a:rPr lang="uk-UA" sz="2400" b="1" i="1" dirty="0">
                <a:solidFill>
                  <a:srgbClr val="C00000"/>
                </a:solidFill>
                <a:cs typeface="Times New Roman" pitchFamily="18" charset="0"/>
              </a:rPr>
              <a:t>СПОСТЕРЕЖЕННЯ</a:t>
            </a:r>
            <a:r>
              <a:rPr lang="uk-UA" sz="2400" b="1" i="1" dirty="0">
                <a:cs typeface="Times New Roman" pitchFamily="18" charset="0"/>
              </a:rPr>
              <a:t> і ставить завдання кулеметникам і гранатометнику, яке полягає у відбитті атаки противника у разі його раптового нападу.</a:t>
            </a: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179512" y="3212976"/>
            <a:ext cx="8929563" cy="156966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/>
          </a:gradFill>
          <a:ln w="12700">
            <a:noFill/>
            <a:miter lim="800000"/>
            <a:headEnd type="none" w="sm" len="sm"/>
            <a:tailEnd type="none" w="sm" len="sm"/>
          </a:ln>
          <a:effectLst>
            <a:outerShdw dist="56796" dir="1593903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400" b="1" i="1" dirty="0">
                <a:solidFill>
                  <a:srgbClr val="C00000"/>
                </a:solidFill>
              </a:rPr>
              <a:t>ЗРАЗОК РОЗПОРЯДЖЕННЯ КОМАНДИРА ВІДДІЛЕННЯ:</a:t>
            </a:r>
          </a:p>
          <a:p>
            <a:pPr>
              <a:defRPr/>
            </a:pPr>
            <a:r>
              <a:rPr lang="uk-UA" sz="2400" b="1" i="1" dirty="0"/>
              <a:t>"Автоматник </a:t>
            </a:r>
            <a:r>
              <a:rPr lang="uk-UA" sz="2400" b="1" i="1" dirty="0" err="1"/>
              <a:t>Власенко</a:t>
            </a:r>
            <a:r>
              <a:rPr lang="uk-UA" sz="2400" b="1" i="1" dirty="0"/>
              <a:t> </a:t>
            </a:r>
            <a:r>
              <a:rPr lang="uk-UA" sz="2400" b="1" i="1" dirty="0">
                <a:solidFill>
                  <a:srgbClr val="C00000"/>
                </a:solidFill>
                <a:sym typeface="Symbol" pitchFamily="18" charset="2"/>
              </a:rPr>
              <a:t></a:t>
            </a:r>
            <a:r>
              <a:rPr lang="uk-UA" sz="2400" b="1" i="1" dirty="0">
                <a:solidFill>
                  <a:srgbClr val="C00000"/>
                </a:solidFill>
              </a:rPr>
              <a:t> СПОСТЕРІГАЧ</a:t>
            </a:r>
            <a:r>
              <a:rPr lang="uk-UA" sz="2400" b="1" i="1" dirty="0"/>
              <a:t>. Зайняти місце біля куща і вести спостереження в смузі: праворуч.., ліворуч... Про все помічене доповідати негайно.</a:t>
            </a:r>
            <a:endParaRPr lang="uk-UA" sz="2400" b="1" i="1" dirty="0">
              <a:cs typeface="Times New Roman" pitchFamily="18" charset="0"/>
            </a:endParaRP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179512" y="4797152"/>
            <a:ext cx="8964488" cy="163121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/>
          </a:gradFill>
          <a:ln w="12700">
            <a:noFill/>
            <a:miter lim="800000"/>
            <a:headEnd type="none" w="sm" len="sm"/>
            <a:tailEnd type="none" w="sm" len="sm"/>
          </a:ln>
          <a:effectLst>
            <a:outerShdw dist="56796" dir="1593903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000" b="1" i="1" dirty="0">
                <a:solidFill>
                  <a:srgbClr val="C00000"/>
                </a:solidFill>
              </a:rPr>
              <a:t>Спостереження</a:t>
            </a:r>
            <a:r>
              <a:rPr lang="uk-UA" sz="2000" dirty="0"/>
              <a:t> </a:t>
            </a:r>
            <a:r>
              <a:rPr lang="uk-UA" sz="2000" b="1" i="1" dirty="0"/>
              <a:t>є одним із найбільш розповсюджених способів ведення розвідки противника і місцевості. Розвідка спостереженням ведеться у всіх видах бою для розвідки наземного і повітряного противника, його вогневих засобів, інженерних загороджень, </a:t>
            </a:r>
            <a:r>
              <a:rPr lang="uk-UA" sz="2000" b="1" i="1" dirty="0" err="1"/>
              <a:t>КП</a:t>
            </a:r>
            <a:r>
              <a:rPr lang="uk-UA" sz="2000" b="1" i="1" dirty="0"/>
              <a:t> і інших об'єктів; крім цього для впізнавання своїх військ подачі сигналів впізнавання і оповіщення.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/>
              <a:t>Спостерігач зобов'язаний:</a:t>
            </a:r>
            <a:endParaRPr lang="uk-UA" dirty="0"/>
          </a:p>
        </p:txBody>
      </p:sp>
      <p:sp>
        <p:nvSpPr>
          <p:cNvPr id="3" name="Прямокутник 2"/>
          <p:cNvSpPr/>
          <p:nvPr/>
        </p:nvSpPr>
        <p:spPr>
          <a:xfrm>
            <a:off x="251520" y="1556792"/>
            <a:ext cx="8892480" cy="41549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00100" lvl="1" indent="-342900">
              <a:buFont typeface="Arial" pitchFamily="34" charset="0"/>
              <a:buChar char="•"/>
              <a:defRPr/>
            </a:pPr>
            <a:r>
              <a:rPr lang="uk-UA" sz="2400" b="1" i="1" dirty="0" smtClean="0">
                <a:solidFill>
                  <a:srgbClr val="C00000"/>
                </a:solidFill>
              </a:rPr>
              <a:t>Вміти</a:t>
            </a:r>
            <a:r>
              <a:rPr lang="uk-UA" sz="2400" dirty="0" smtClean="0"/>
              <a:t> вибирати, облаштовувати і маскувати місце для спостереження, орієнтуватися на місцевості в будь-яку пору року і час доби; визначати відстані до цілей(об'єктів), користуватися приладами спостереження і засобами зв'язку.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uk-UA" sz="2400" b="1" i="1" dirty="0" smtClean="0">
                <a:solidFill>
                  <a:srgbClr val="C00000"/>
                </a:solidFill>
              </a:rPr>
              <a:t>Знати</a:t>
            </a:r>
            <a:r>
              <a:rPr lang="uk-UA" sz="2400" dirty="0" smtClean="0"/>
              <a:t> розпізнавальні признаки основних видів озброєння  бойової та іншої техніки  противника, аналізувати відомості, вести запис в журналі спостереження і чітко доповідати про результати спостереження командиру (старшому спостережного поста).</a:t>
            </a:r>
          </a:p>
          <a:p>
            <a:pPr>
              <a:defRPr/>
            </a:pPr>
            <a:r>
              <a:rPr lang="uk-UA" sz="2400" b="1" dirty="0" smtClean="0"/>
              <a:t>    </a:t>
            </a:r>
            <a:r>
              <a:rPr lang="uk-UA" sz="2400" dirty="0" smtClean="0"/>
              <a:t>Спостерігачу</a:t>
            </a:r>
            <a:r>
              <a:rPr lang="uk-UA" sz="2400" b="1" dirty="0" smtClean="0"/>
              <a:t> </a:t>
            </a:r>
            <a:r>
              <a:rPr lang="uk-UA" sz="2400" dirty="0" smtClean="0"/>
              <a:t>вказується </a:t>
            </a:r>
            <a:r>
              <a:rPr lang="uk-UA" sz="2400" b="1" dirty="0" smtClean="0">
                <a:solidFill>
                  <a:srgbClr val="C00000"/>
                </a:solidFill>
              </a:rPr>
              <a:t>смуга спостереження</a:t>
            </a:r>
            <a:r>
              <a:rPr lang="uk-UA" sz="2400" dirty="0" smtClean="0">
                <a:solidFill>
                  <a:srgbClr val="C00000"/>
                </a:solidFill>
              </a:rPr>
              <a:t> </a:t>
            </a:r>
            <a:r>
              <a:rPr lang="uk-UA" sz="2400" dirty="0" smtClean="0"/>
              <a:t>або </a:t>
            </a:r>
            <a:r>
              <a:rPr lang="uk-UA" sz="2400" b="1" dirty="0" smtClean="0">
                <a:solidFill>
                  <a:srgbClr val="C00000"/>
                </a:solidFill>
              </a:rPr>
              <a:t>об'єкт.</a:t>
            </a:r>
            <a:r>
              <a:rPr lang="uk-UA" sz="2400" dirty="0" smtClean="0">
                <a:solidFill>
                  <a:srgbClr val="C00000"/>
                </a:solidFill>
              </a:rPr>
              <a:t> </a:t>
            </a:r>
            <a:endParaRPr lang="uk-UA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При постановці задачі спостерігачу вказується:</a:t>
            </a:r>
            <a:endParaRPr lang="uk-UA" dirty="0"/>
          </a:p>
        </p:txBody>
      </p:sp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0" y="1556792"/>
            <a:ext cx="3857620" cy="501675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/>
          </a:gradFill>
          <a:ln w="12700">
            <a:noFill/>
            <a:miter lim="800000"/>
            <a:headEnd type="none" w="sm" len="sm"/>
            <a:tailEnd type="none" w="sm" len="sm"/>
          </a:ln>
          <a:effectLst>
            <a:outerShdw dist="56796" dir="1593903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uk-UA" sz="2000" b="1" dirty="0"/>
              <a:t>орієнтири і кодовані(умовні) найменування місцевих предметів;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uk-UA" sz="2000" b="1" dirty="0"/>
              <a:t>відомості про противника і про свої підрозділи;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uk-UA" sz="2000" b="1" dirty="0"/>
              <a:t>місце для спостереження;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uk-UA" sz="2000" b="1" dirty="0"/>
              <a:t>сектор(смуга), район(об'єкт) спостереження, за чим спостерігати і на що звертати особливу увагу;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uk-UA" sz="2000" b="1" dirty="0"/>
              <a:t>напрямок ймовірного підльоту літаків (вертольотів) противника;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uk-UA" sz="2000" b="1" dirty="0"/>
              <a:t>порядок доповіді результатів спостереження;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uk-UA" sz="2000" b="1" dirty="0"/>
              <a:t>сигнали оповіщення.</a:t>
            </a:r>
          </a:p>
        </p:txBody>
      </p:sp>
      <p:pic>
        <p:nvPicPr>
          <p:cNvPr id="2050" name="Picture 2" descr="ÐÐ¸Ð±ÑÑ ÑÐ° Ð²Ð¸ÐºÐ¾ÑÐ¸ÑÑÐ°Ð½Ð½Ñ Ð¾ÑÑÑÐ½ÑÐ¸ÑÑÐ² Ð½Ð° Ð¼ÑÑÑÐµÐ²Ð¾ÑÑÑ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1643050"/>
            <a:ext cx="5286380" cy="402959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1223</Words>
  <Application>Microsoft Office PowerPoint</Application>
  <PresentationFormat>Екран (4:3)</PresentationFormat>
  <Paragraphs>71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23</vt:i4>
      </vt:variant>
    </vt:vector>
  </HeadingPairs>
  <TitlesOfParts>
    <vt:vector size="24" baseType="lpstr">
      <vt:lpstr>Тема Office</vt:lpstr>
      <vt:lpstr>Поняття про вогневу позицію в обороні.  Вимоги до вибору місця для ведення вогню і спостереження.   Вибір місця для ведення спостереження.  Способи вивчення місцевості, виявлення цілей та доповідь про їх знаходження. Послідовність обладнання і маскування окопу для стрільби лежачи.</vt:lpstr>
      <vt:lpstr>Поняття про вогневу позицію в обороні.</vt:lpstr>
      <vt:lpstr>Окоп для стрільби з автомата</vt:lpstr>
      <vt:lpstr>Барикада</vt:lpstr>
      <vt:lpstr>Імпровізована позиція</vt:lpstr>
      <vt:lpstr>Вдосконалена позиція</vt:lpstr>
      <vt:lpstr>Вимоги до вибору місця для ведення вогню і спостереження.</vt:lpstr>
      <vt:lpstr>Спостерігач зобов'язаний:</vt:lpstr>
      <vt:lpstr>При постановці задачі спостерігачу вказується:</vt:lpstr>
      <vt:lpstr>Приклад постановки завдання спостерігачу:</vt:lpstr>
      <vt:lpstr>Способи вивчення місцевості, виявлення цілей та доповідь про їх знаходження.</vt:lpstr>
      <vt:lpstr>Способи вивчення місцевості</vt:lpstr>
      <vt:lpstr>Слайд 13</vt:lpstr>
      <vt:lpstr>Слайд 14</vt:lpstr>
      <vt:lpstr>Зони спостереження</vt:lpstr>
      <vt:lpstr>Прилади для спостереження</vt:lpstr>
      <vt:lpstr>Слайд 17</vt:lpstr>
      <vt:lpstr>Слайд 18</vt:lpstr>
      <vt:lpstr>Слайд 19</vt:lpstr>
      <vt:lpstr>Послідовність обладнання і маскування окопу для стрільби лежачи.</vt:lpstr>
      <vt:lpstr>Слайд 21</vt:lpstr>
      <vt:lpstr>Саперні лопатки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Поняття про вогневу позицію в обороні.  Вимоги до вибору місця для ведення вогню і спостереження. Послідовність обладнання і маскування окопу для стрільби лежачи.  Вибір місця для ведення спостереження. Способи вивчення місцевості, виявлення цілей та доповідь про їх знаходження.</dc:title>
  <dc:creator>desantlvov</dc:creator>
  <cp:lastModifiedBy>desantlvov</cp:lastModifiedBy>
  <cp:revision>16</cp:revision>
  <dcterms:created xsi:type="dcterms:W3CDTF">2019-02-05T15:20:01Z</dcterms:created>
  <dcterms:modified xsi:type="dcterms:W3CDTF">2019-02-12T17:21:12Z</dcterms:modified>
</cp:coreProperties>
</file>