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1514" r:id="rId3"/>
    <p:sldId id="1515" r:id="rId4"/>
    <p:sldId id="1516" r:id="rId5"/>
    <p:sldId id="1517" r:id="rId6"/>
    <p:sldId id="1518" r:id="rId7"/>
    <p:sldId id="1521" r:id="rId8"/>
    <p:sldId id="1522" r:id="rId9"/>
    <p:sldId id="1523" r:id="rId10"/>
    <p:sldId id="1524" r:id="rId11"/>
    <p:sldId id="1525" r:id="rId12"/>
    <p:sldId id="1526" r:id="rId13"/>
    <p:sldId id="1527" r:id="rId14"/>
    <p:sldId id="1528" r:id="rId15"/>
    <p:sldId id="1529" r:id="rId16"/>
    <p:sldId id="1530" r:id="rId17"/>
    <p:sldId id="1533" r:id="rId18"/>
    <p:sldId id="1535" r:id="rId19"/>
    <p:sldId id="1536" r:id="rId20"/>
    <p:sldId id="609" r:id="rId21"/>
    <p:sldId id="652" r:id="rId22"/>
    <p:sldId id="1410" r:id="rId23"/>
    <p:sldId id="643" r:id="rId24"/>
    <p:sldId id="644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36E21"/>
    <a:srgbClr val="19426B"/>
    <a:srgbClr val="76C2AF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6" autoAdjust="0"/>
    <p:restoredTop sz="95059" autoAdjust="0"/>
  </p:normalViewPr>
  <p:slideViewPr>
    <p:cSldViewPr snapToGrid="0">
      <p:cViewPr varScale="1">
        <p:scale>
          <a:sx n="70" d="100"/>
          <a:sy n="70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3EF9-D93A-49DD-B6DA-4EFA04084110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B98-FC88-42CE-878C-F864990E45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/>
          <a:stretch/>
        </p:blipFill>
        <p:spPr>
          <a:xfrm>
            <a:off x="0" y="0"/>
            <a:ext cx="4747751" cy="500759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dirty="0">
                <a:solidFill>
                  <a:srgbClr val="002060"/>
                </a:solidFill>
                <a:latin typeface="Verdana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25C8EF2-DC0B-480F-ABFF-5A7E911A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Алгоритми з повтореннями. Цикл із параметром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B8BC91CF-5CEB-4E23-83C7-B81AA48C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lgorithm, diagram, flowchart, usability, workflow icon">
            <a:extLst>
              <a:ext uri="{FF2B5EF4-FFF2-40B4-BE49-F238E27FC236}">
                <a16:creationId xmlns:a16="http://schemas.microsoft.com/office/drawing/2014/main" id="{F27B4821-07FC-47E2-A387-99443ACD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5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Лічильник циклу </a:t>
            </a:r>
            <a:r>
              <a:rPr lang="en-US" dirty="0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Функція  </a:t>
            </a:r>
            <a:r>
              <a:rPr lang="uk-UA" sz="2800" b="1" i="1" kern="0" dirty="0" err="1">
                <a:solidFill>
                  <a:srgbClr val="FFFFFF"/>
                </a:solidFill>
              </a:rPr>
              <a:t>range</a:t>
            </a:r>
            <a:r>
              <a:rPr lang="uk-UA" sz="2800" b="1" i="1" kern="0" dirty="0">
                <a:solidFill>
                  <a:srgbClr val="FFFFFF"/>
                </a:solidFill>
              </a:rPr>
              <a:t> (2, 11, 3) надає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змінній х значення від 2 до (11 – 1) із кроком 3, тому, хоча 8 + 3 = 11, значення 11 уже до діапазону значень не входить.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37EA0C-38D3-41CB-A176-E68EAFB6A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04" y="2704724"/>
            <a:ext cx="9172192" cy="359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2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Лічильник циклу </a:t>
            </a:r>
            <a:r>
              <a:rPr lang="en-US" dirty="0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Якщо потрібно вести зворотний відлік (у бік зменшення значень), укажіть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від</a:t>
            </a:r>
            <a:r>
              <a:rPr lang="uk-UA" sz="2800" b="1" i="1" kern="0" dirty="0">
                <a:solidFill>
                  <a:srgbClr val="FFFFFF"/>
                </a:solidFill>
              </a:rPr>
              <a:t> більшим, ніж значення до, а крок має бути від’ємним.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CE520-F035-41BC-A624-85C9BCAA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31" y="2692068"/>
            <a:ext cx="8714738" cy="366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8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Проаналізуємо виконання програми: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D2328-F241-4A58-9065-B04E2E9B7EE3}"/>
              </a:ext>
            </a:extLst>
          </p:cNvPr>
          <p:cNvSpPr txBox="1"/>
          <p:nvPr/>
        </p:nvSpPr>
        <p:spPr>
          <a:xfrm>
            <a:off x="70929" y="181463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from turtle import *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x in range(1,100,2):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>
                <a:solidFill>
                  <a:srgbClr val="FFFFFF"/>
                </a:solidFill>
              </a:rPr>
              <a:t>forward(x)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>
                <a:solidFill>
                  <a:srgbClr val="FFFFFF"/>
                </a:solidFill>
              </a:rPr>
              <a:t>left(90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C002B-ACAF-45D0-A401-4A3B1D3D8312}"/>
              </a:ext>
            </a:extLst>
          </p:cNvPr>
          <p:cNvSpPr txBox="1"/>
          <p:nvPr/>
        </p:nvSpPr>
        <p:spPr>
          <a:xfrm>
            <a:off x="70929" y="3738507"/>
            <a:ext cx="614699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кожного проходу циклу Черепашка малює лінію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довжиною х пікселів і повертається вліво на 90°.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82BBB-77C6-4EC6-8A9D-74E34959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91" y="3725175"/>
            <a:ext cx="52197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2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знаєте, повне обертання навколо точки — це 360°. Отже, за 4 ітерації циклу Черепашка повертається до початкового напрямку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A8A27-FC23-4AF2-B604-9062A68F6B28}"/>
              </a:ext>
            </a:extLst>
          </p:cNvPr>
          <p:cNvSpPr txBox="1"/>
          <p:nvPr/>
        </p:nvSpPr>
        <p:spPr>
          <a:xfrm>
            <a:off x="72008" y="2716182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(4 ∙ 90 = 360)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64F2D-9B7F-417A-9886-E9A3DB8BD766}"/>
              </a:ext>
            </a:extLst>
          </p:cNvPr>
          <p:cNvSpPr txBox="1"/>
          <p:nvPr/>
        </p:nvSpPr>
        <p:spPr>
          <a:xfrm>
            <a:off x="70929" y="35591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малює спіраль, оскільки кожен відрізок на 2 пікселі довший за попередній: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AD07784-B943-40C4-990E-1D442D7EB0FC}"/>
              </a:ext>
            </a:extLst>
          </p:cNvPr>
          <p:cNvSpPr/>
          <p:nvPr/>
        </p:nvSpPr>
        <p:spPr>
          <a:xfrm>
            <a:off x="70928" y="4648435"/>
            <a:ext cx="3973050" cy="15390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перший відрізок має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довжину 1 піксель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46A9016-C279-4178-BE0E-1C9853A462BE}"/>
              </a:ext>
            </a:extLst>
          </p:cNvPr>
          <p:cNvSpPr/>
          <p:nvPr/>
        </p:nvSpPr>
        <p:spPr>
          <a:xfrm>
            <a:off x="4109473" y="4648435"/>
            <a:ext cx="3973050" cy="15390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другий — 3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C1C13B8-9D66-42BE-9596-A2728D06E6AF}"/>
              </a:ext>
            </a:extLst>
          </p:cNvPr>
          <p:cNvSpPr/>
          <p:nvPr/>
        </p:nvSpPr>
        <p:spPr>
          <a:xfrm>
            <a:off x="8148021" y="4648435"/>
            <a:ext cx="3973050" cy="15390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останній (п’ятдесятий) — 99.</a:t>
            </a:r>
          </a:p>
        </p:txBody>
      </p:sp>
    </p:spTree>
    <p:extLst>
      <p:ext uri="{BB962C8B-B14F-4D97-AF65-F5344CB8AC3E}">
        <p14:creationId xmlns:p14="http://schemas.microsoft.com/office/powerpoint/2010/main" val="30244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Поворот на 90° створює квадратну спіраль. </a:t>
            </a:r>
            <a:r>
              <a:rPr lang="uk-UA" sz="2800" b="1" i="1" kern="0" dirty="0" err="1">
                <a:solidFill>
                  <a:srgbClr val="FFFFFF"/>
                </a:solidFill>
              </a:rPr>
              <a:t>Змінемо</a:t>
            </a:r>
            <a:r>
              <a:rPr lang="uk-UA" sz="2800" b="1" i="1" kern="0" dirty="0">
                <a:solidFill>
                  <a:srgbClr val="FFFFFF"/>
                </a:solidFill>
              </a:rPr>
              <a:t> кут повороту на 2°:  </a:t>
            </a:r>
            <a:r>
              <a:rPr lang="en-US" sz="2800" b="1" i="1" kern="0" dirty="0">
                <a:solidFill>
                  <a:srgbClr val="FFFF00"/>
                </a:solidFill>
              </a:rPr>
              <a:t>left(92)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Зміна лише одного значення викликає зміни у вигляді спіралі.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9EECE-1B60-4B95-8ADB-0F614D063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77" y="2692508"/>
            <a:ext cx="7726045" cy="3702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4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654215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Змінимо команду  </a:t>
            </a:r>
            <a:r>
              <a:rPr lang="en-US" sz="2800" b="1" i="1" kern="0" dirty="0">
                <a:solidFill>
                  <a:srgbClr val="FFFF00"/>
                </a:solidFill>
              </a:rPr>
              <a:t>forward(x)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  </a:t>
            </a:r>
            <a:r>
              <a:rPr lang="en-US" sz="2800" b="1" i="1" kern="0" dirty="0">
                <a:solidFill>
                  <a:srgbClr val="FFFF00"/>
                </a:solidFill>
              </a:rPr>
              <a:t>circle(x)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яка малює коло радіусу  х із поточної позиції: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ABE1-D057-40BE-A90E-B4B6E9153C54}"/>
              </a:ext>
            </a:extLst>
          </p:cNvPr>
          <p:cNvSpPr txBox="1"/>
          <p:nvPr/>
        </p:nvSpPr>
        <p:spPr>
          <a:xfrm>
            <a:off x="72008" y="2736502"/>
            <a:ext cx="654215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x in range(1,100,2):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circle(x)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left(90)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44D13-8D44-49A6-98E4-EEA7FAC4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442" y="1196763"/>
            <a:ext cx="531495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96A79D-DC36-4CDF-8BE2-98D8258D20E8}"/>
              </a:ext>
            </a:extLst>
          </p:cNvPr>
          <p:cNvSpPr txBox="1"/>
          <p:nvPr/>
        </p:nvSpPr>
        <p:spPr>
          <a:xfrm>
            <a:off x="72008" y="4276242"/>
            <a:ext cx="654215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Отримаємо 4 набори кіл, оскільки після малювання кожного кола Черепашка повертається вліво на 90°.</a:t>
            </a:r>
          </a:p>
        </p:txBody>
      </p:sp>
    </p:spTree>
    <p:extLst>
      <p:ext uri="{BB962C8B-B14F-4D97-AF65-F5344CB8AC3E}">
        <p14:creationId xmlns:p14="http://schemas.microsoft.com/office/powerpoint/2010/main" val="4424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C3D546-A6E6-49DC-84BC-D1AE2647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317" y="1196763"/>
            <a:ext cx="5019675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DF918-353D-4171-A9C0-A41710254AAE}"/>
              </a:ext>
            </a:extLst>
          </p:cNvPr>
          <p:cNvSpPr txBox="1"/>
          <p:nvPr/>
        </p:nvSpPr>
        <p:spPr>
          <a:xfrm>
            <a:off x="72008" y="1196763"/>
            <a:ext cx="654215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намалювати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n кіл,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повертати Черепашку на 360/n градусів. </a:t>
            </a:r>
            <a:r>
              <a:rPr lang="uk-UA" sz="2800" b="1" i="1" kern="0" dirty="0" err="1">
                <a:solidFill>
                  <a:srgbClr val="FFFFFF"/>
                </a:solidFill>
              </a:rPr>
              <a:t>Унесемо</a:t>
            </a:r>
            <a:r>
              <a:rPr lang="uk-UA" sz="2800" b="1" i="1" kern="0" dirty="0">
                <a:solidFill>
                  <a:srgbClr val="FFFFFF"/>
                </a:solidFill>
              </a:rPr>
              <a:t> такі зміни до програми, щоб вона малювала 6 наборів кіл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FF"/>
                </a:solidFill>
              </a:rPr>
              <a:t>(360/6 = 60).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2AFE8-2B58-4CA2-B825-30177A4629E8}"/>
              </a:ext>
            </a:extLst>
          </p:cNvPr>
          <p:cNvSpPr txBox="1"/>
          <p:nvPr/>
        </p:nvSpPr>
        <p:spPr>
          <a:xfrm>
            <a:off x="72008" y="4443382"/>
            <a:ext cx="654215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x in range(1,100,2):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circle(x)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left(</a:t>
            </a:r>
            <a:r>
              <a:rPr lang="uk-UA" sz="2800" b="1" i="1" kern="0" dirty="0">
                <a:solidFill>
                  <a:srgbClr val="FFFFFF"/>
                </a:solidFill>
              </a:rPr>
              <a:t>6</a:t>
            </a:r>
            <a:r>
              <a:rPr lang="en-US" sz="2800" b="1" i="1" kern="0" dirty="0">
                <a:solidFill>
                  <a:srgbClr val="FFFFFF"/>
                </a:solidFill>
              </a:rPr>
              <a:t>0)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зробити спіралі різнокольоровими?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нам потрібен список кольорів, а не один колір.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Створимо список із чотирьох кольорів з іменем  </a:t>
            </a:r>
            <a:r>
              <a:rPr lang="en-US" sz="2800" b="1" i="1" kern="0" dirty="0">
                <a:solidFill>
                  <a:srgbClr val="FFFF00"/>
                </a:solidFill>
              </a:rPr>
              <a:t>colors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помістимо у змінну з іменем  </a:t>
            </a:r>
            <a:r>
              <a:rPr lang="en-US" sz="2800" b="1" i="1" kern="0" dirty="0">
                <a:solidFill>
                  <a:srgbClr val="FFFF00"/>
                </a:solidFill>
              </a:rPr>
              <a:t>colors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D15D1-4414-465A-9356-2B517608520C}"/>
              </a:ext>
            </a:extLst>
          </p:cNvPr>
          <p:cNvSpPr txBox="1"/>
          <p:nvPr/>
        </p:nvSpPr>
        <p:spPr>
          <a:xfrm>
            <a:off x="70929" y="356769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colors = [‘red’, ‘yellow’, ‘green’, ‘blue’]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444E3-9886-4AAC-83EA-2F273249BC99}"/>
              </a:ext>
            </a:extLst>
          </p:cNvPr>
          <p:cNvSpPr txBox="1"/>
          <p:nvPr/>
        </p:nvSpPr>
        <p:spPr>
          <a:xfrm>
            <a:off x="1567543" y="4254923"/>
            <a:ext cx="105546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Зверніть увагу, що звернутися до значення зі списку з номером  х можна як до  </a:t>
            </a:r>
            <a:r>
              <a:rPr lang="en-US" sz="2800" b="1" i="1" kern="0" dirty="0">
                <a:solidFill>
                  <a:srgbClr val="FFFFFF"/>
                </a:solidFill>
              </a:rPr>
              <a:t>colors[x].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 </a:t>
            </a:r>
            <a:r>
              <a:rPr lang="en-US" sz="2800" b="1" i="1" kern="0" dirty="0">
                <a:solidFill>
                  <a:srgbClr val="FFFFFF"/>
                </a:solidFill>
              </a:rPr>
              <a:t>colors[0] = ‘red’ ,  colors[3] = ‘blue’ 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19B305FD-0646-4915-A215-E6C37B0E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22973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Складне питання: як змусити Черепашку під час кожної ітерації циклу, коли  х змінюється від 1 до 99, обирати одне з 4 значень списку?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5E332-6519-4EB1-9201-32678CA80162}"/>
              </a:ext>
            </a:extLst>
          </p:cNvPr>
          <p:cNvSpPr txBox="1"/>
          <p:nvPr/>
        </p:nvSpPr>
        <p:spPr>
          <a:xfrm>
            <a:off x="2190750" y="3340178"/>
            <a:ext cx="9928674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остача від ділення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F01A847-B6E0-48F4-A5B8-0BD69595408D}"/>
              </a:ext>
            </a:extLst>
          </p:cNvPr>
          <p:cNvSpPr/>
          <p:nvPr/>
        </p:nvSpPr>
        <p:spPr>
          <a:xfrm>
            <a:off x="72008" y="3340178"/>
            <a:ext cx="2061593" cy="58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55BA4-2237-4502-95C9-EAA073E341E6}"/>
              </a:ext>
            </a:extLst>
          </p:cNvPr>
          <p:cNvSpPr txBox="1"/>
          <p:nvPr/>
        </p:nvSpPr>
        <p:spPr>
          <a:xfrm>
            <a:off x="70929" y="403451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обчислення виразу  </a:t>
            </a:r>
            <a:r>
              <a:rPr lang="en-US" sz="2800" b="1" i="1" kern="0" dirty="0">
                <a:solidFill>
                  <a:srgbClr val="FFFF00"/>
                </a:solidFill>
              </a:rPr>
              <a:t>x%4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ми можемо отримати 4 значення остачі: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7AC0A-54CF-4E00-AA6E-2FC775763046}"/>
              </a:ext>
            </a:extLst>
          </p:cNvPr>
          <p:cNvSpPr txBox="1"/>
          <p:nvPr/>
        </p:nvSpPr>
        <p:spPr>
          <a:xfrm>
            <a:off x="69282" y="268279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Використаємо операцію: 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C24C215-60CD-41D6-983D-BC2569B08AC9}"/>
              </a:ext>
            </a:extLst>
          </p:cNvPr>
          <p:cNvSpPr/>
          <p:nvPr/>
        </p:nvSpPr>
        <p:spPr>
          <a:xfrm>
            <a:off x="75390" y="5116472"/>
            <a:ext cx="2887061" cy="831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kern="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F2BAB6E-6A8D-47D8-966F-F2A449316841}"/>
              </a:ext>
            </a:extLst>
          </p:cNvPr>
          <p:cNvSpPr/>
          <p:nvPr/>
        </p:nvSpPr>
        <p:spPr>
          <a:xfrm>
            <a:off x="3128520" y="5116472"/>
            <a:ext cx="2887061" cy="831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6A801D8-2F7B-49C1-B84C-EC9F115CDA16}"/>
              </a:ext>
            </a:extLst>
          </p:cNvPr>
          <p:cNvSpPr/>
          <p:nvPr/>
        </p:nvSpPr>
        <p:spPr>
          <a:xfrm>
            <a:off x="6181649" y="5116472"/>
            <a:ext cx="2887061" cy="831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8BFB303-3C2D-4EBB-A71F-32015AB4A34A}"/>
              </a:ext>
            </a:extLst>
          </p:cNvPr>
          <p:cNvSpPr/>
          <p:nvPr/>
        </p:nvSpPr>
        <p:spPr>
          <a:xfrm>
            <a:off x="9232932" y="5118390"/>
            <a:ext cx="2887061" cy="831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453D8-4EB1-4981-81F6-C64A2E7C10D3}"/>
              </a:ext>
            </a:extLst>
          </p:cNvPr>
          <p:cNvSpPr txBox="1"/>
          <p:nvPr/>
        </p:nvSpPr>
        <p:spPr>
          <a:xfrm>
            <a:off x="66468" y="604032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відповідає номерам кольорів у списку </a:t>
            </a:r>
            <a:r>
              <a:rPr lang="en-US" sz="2800" b="1" i="1" kern="0" dirty="0">
                <a:solidFill>
                  <a:srgbClr val="FFFF00"/>
                </a:solidFill>
              </a:rPr>
              <a:t>colors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Застосування алгоритму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Повернемося до програми малювання квадратної спіралі, але крок циклу зробимо </a:t>
            </a:r>
            <a:r>
              <a:rPr lang="uk-UA" sz="2800" b="1" i="1" kern="0" dirty="0" err="1">
                <a:solidFill>
                  <a:srgbClr val="FFFFFF"/>
                </a:solidFill>
              </a:rPr>
              <a:t>дорівняним</a:t>
            </a:r>
            <a:r>
              <a:rPr lang="uk-UA" sz="2800" b="1" i="1" kern="0" dirty="0">
                <a:solidFill>
                  <a:srgbClr val="FFFFFF"/>
                </a:solidFill>
              </a:rPr>
              <a:t> 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D308E-89C4-4A65-B662-47D5C5FCB21A}"/>
              </a:ext>
            </a:extLst>
          </p:cNvPr>
          <p:cNvSpPr txBox="1"/>
          <p:nvPr/>
        </p:nvSpPr>
        <p:spPr>
          <a:xfrm>
            <a:off x="72008" y="2278064"/>
            <a:ext cx="771055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from turtle import *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colors = [‘</a:t>
            </a:r>
            <a:r>
              <a:rPr lang="en-US" sz="2800" b="1" i="1" kern="0" dirty="0" err="1">
                <a:solidFill>
                  <a:srgbClr val="FFFFFF"/>
                </a:solidFill>
              </a:rPr>
              <a:t>red’,’yellow’,’green’,’blue</a:t>
            </a:r>
            <a:r>
              <a:rPr lang="en-US" sz="2800" b="1" i="1" kern="0" dirty="0">
                <a:solidFill>
                  <a:srgbClr val="FFFFFF"/>
                </a:solidFill>
              </a:rPr>
              <a:t>’]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x in range(100) 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>
                <a:solidFill>
                  <a:srgbClr val="FFFFFF"/>
                </a:solidFill>
              </a:rPr>
              <a:t>color(colors[x% 4])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>
                <a:solidFill>
                  <a:srgbClr val="FFFFFF"/>
                </a:solidFill>
              </a:rPr>
              <a:t>forward(x)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>
                <a:solidFill>
                  <a:srgbClr val="FFFFFF"/>
                </a:solidFill>
              </a:rPr>
              <a:t>left(90)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99D89-3FD3-4815-8C89-374007539718}"/>
              </a:ext>
            </a:extLst>
          </p:cNvPr>
          <p:cNvSpPr txBox="1"/>
          <p:nvPr/>
        </p:nvSpPr>
        <p:spPr>
          <a:xfrm>
            <a:off x="70929" y="508291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уносячи нескладні зміни до операторів малювання  в тілі циклу  </a:t>
            </a:r>
            <a:r>
              <a:rPr lang="en-US" sz="2800" b="1" i="1" kern="0" dirty="0">
                <a:solidFill>
                  <a:srgbClr val="FFFFFF"/>
                </a:solidFill>
              </a:rPr>
              <a:t>for, </a:t>
            </a:r>
            <a:r>
              <a:rPr lang="uk-UA" sz="2800" b="1" i="1" kern="0" dirty="0">
                <a:solidFill>
                  <a:srgbClr val="FFFFFF"/>
                </a:solidFill>
              </a:rPr>
              <a:t>ми можемо отримувати складні цікаві зображення.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CB7FD1-FD69-47BE-8D3D-66E0A2F3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671" y="2278064"/>
            <a:ext cx="2735866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повтореннями. </a:t>
            </a:r>
            <a:br>
              <a:rPr lang="uk-UA" dirty="0"/>
            </a:br>
            <a:r>
              <a:rPr lang="uk-UA" dirty="0"/>
              <a:t>цикл із параметром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27410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запису алгоритмів із повторенням (циклів) мовою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два види операторів циклу: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DF19B-20A5-4060-9570-89F9F2A13A42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 (</a:t>
            </a:r>
            <a:r>
              <a:rPr lang="uk-UA" sz="2800" b="1" i="1" kern="0" dirty="0">
                <a:solidFill>
                  <a:srgbClr val="FFFF00"/>
                </a:solidFill>
              </a:rPr>
              <a:t>цикл</a:t>
            </a:r>
            <a:r>
              <a:rPr lang="uk-UA" sz="2800" b="1" i="1" kern="0" dirty="0">
                <a:solidFill>
                  <a:srgbClr val="FFFFFF"/>
                </a:solidFill>
              </a:rPr>
              <a:t>) — це алгоритмічна структура, за допомогою якої та сама послідовність дій виконується кілька разів.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5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7B723817-7F42-4B33-830F-25214D57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00F1005-8076-4B35-A4FA-9AC46F8D3BCB}"/>
              </a:ext>
            </a:extLst>
          </p:cNvPr>
          <p:cNvSpPr/>
          <p:nvPr/>
        </p:nvSpPr>
        <p:spPr>
          <a:xfrm>
            <a:off x="72008" y="3816780"/>
            <a:ext cx="5972332" cy="69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із параметром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DFA55B88-D4F9-4516-850B-C187FD9D5159}"/>
              </a:ext>
            </a:extLst>
          </p:cNvPr>
          <p:cNvSpPr/>
          <p:nvPr/>
        </p:nvSpPr>
        <p:spPr>
          <a:xfrm>
            <a:off x="6149820" y="3816780"/>
            <a:ext cx="5972332" cy="69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умовою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904DD6-B2C1-456D-9816-2E9435DCBF7F}"/>
              </a:ext>
            </a:extLst>
          </p:cNvPr>
          <p:cNvSpPr txBox="1"/>
          <p:nvPr/>
        </p:nvSpPr>
        <p:spPr>
          <a:xfrm>
            <a:off x="72008" y="462749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Серію команд, що повторюється під час виконання циклу,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тілом циклу</a:t>
            </a:r>
            <a:r>
              <a:rPr lang="uk-UA" sz="2800" b="1" i="1" kern="0" dirty="0">
                <a:solidFill>
                  <a:srgbClr val="FFFFFF"/>
                </a:solidFill>
              </a:rPr>
              <a:t>. Кожне виконання тіла циклу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ітерацією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Повторення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15737" y="1983433"/>
            <a:ext cx="12117324" cy="2931380"/>
            <a:chOff x="72008" y="2855346"/>
            <a:chExt cx="9369629" cy="226666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8" y="2855346"/>
              <a:ext cx="7047619" cy="226666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3084938"/>
              <a:ext cx="2133333" cy="187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8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Лічильник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4176"/>
            <a:ext cx="12192000" cy="26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правила виконання циклу  </a:t>
            </a:r>
            <a:r>
              <a:rPr lang="uk-UA" sz="2800" b="1" i="1" kern="0" dirty="0" err="1">
                <a:solidFill>
                  <a:srgbClr val="FFFFFF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42846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Яких значень набуває змінна  х у ході виконання циклу: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</a:t>
            </a:r>
            <a:r>
              <a:rPr lang="uk-UA" sz="2800" b="1" i="1" kern="0" dirty="0" err="1">
                <a:solidFill>
                  <a:srgbClr val="002060"/>
                </a:solidFill>
              </a:rPr>
              <a:t>for</a:t>
            </a:r>
            <a:r>
              <a:rPr lang="uk-UA" sz="2800" b="1" i="1" kern="0" dirty="0">
                <a:solidFill>
                  <a:srgbClr val="002060"/>
                </a:solidFill>
              </a:rPr>
              <a:t> х </a:t>
            </a:r>
            <a:r>
              <a:rPr lang="uk-UA" sz="2800" b="1" i="1" kern="0" dirty="0" err="1">
                <a:solidFill>
                  <a:srgbClr val="002060"/>
                </a:solidFill>
              </a:rPr>
              <a:t>in</a:t>
            </a:r>
            <a:r>
              <a:rPr lang="uk-UA" sz="2800" b="1" i="1" kern="0" dirty="0">
                <a:solidFill>
                  <a:srgbClr val="002060"/>
                </a:solidFill>
              </a:rPr>
              <a:t> </a:t>
            </a:r>
            <a:r>
              <a:rPr lang="uk-UA" sz="2800" b="1" i="1" kern="0" dirty="0" err="1">
                <a:solidFill>
                  <a:srgbClr val="002060"/>
                </a:solidFill>
              </a:rPr>
              <a:t>range</a:t>
            </a:r>
            <a:r>
              <a:rPr lang="uk-UA" sz="2800" b="1" i="1" kern="0" dirty="0">
                <a:solidFill>
                  <a:srgbClr val="002060"/>
                </a:solidFill>
              </a:rPr>
              <a:t>(5)?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A3AF2-268A-4B4F-8A76-38BB744811A8}"/>
              </a:ext>
            </a:extLst>
          </p:cNvPr>
          <p:cNvSpPr txBox="1"/>
          <p:nvPr/>
        </p:nvSpPr>
        <p:spPr>
          <a:xfrm>
            <a:off x="70929" y="335443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Яких значень набуває змінна  х у ході виконання циклу: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</a:t>
            </a:r>
            <a:r>
              <a:rPr lang="uk-UA" sz="2800" b="1" i="1" kern="0" dirty="0" err="1">
                <a:solidFill>
                  <a:srgbClr val="FFFFFF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 х </a:t>
            </a:r>
            <a:r>
              <a:rPr lang="uk-UA" sz="2800" b="1" i="1" kern="0" dirty="0" err="1">
                <a:solidFill>
                  <a:srgbClr val="FFFFFF"/>
                </a:solidFill>
              </a:rPr>
              <a:t>in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range</a:t>
            </a:r>
            <a:r>
              <a:rPr lang="uk-UA" sz="2800" b="1" i="1" kern="0" dirty="0">
                <a:solidFill>
                  <a:srgbClr val="FFFFFF"/>
                </a:solidFill>
              </a:rPr>
              <a:t>(0, 10, 2)?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22286-4A2C-4B0A-9E6D-611B31424D4E}"/>
              </a:ext>
            </a:extLst>
          </p:cNvPr>
          <p:cNvSpPr txBox="1"/>
          <p:nvPr/>
        </p:nvSpPr>
        <p:spPr>
          <a:xfrm>
            <a:off x="70929" y="4862290"/>
            <a:ext cx="10454845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буде надруковано в ході виконання циклу: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s = 'цикл’			b = [1,3,5,7,9]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</a:t>
            </a:r>
            <a:r>
              <a:rPr lang="uk-UA" sz="2800" b="1" i="1" kern="0" dirty="0" err="1">
                <a:solidFill>
                  <a:srgbClr val="002060"/>
                </a:solidFill>
              </a:rPr>
              <a:t>for</a:t>
            </a:r>
            <a:r>
              <a:rPr lang="uk-UA" sz="2800" b="1" i="1" kern="0" dirty="0">
                <a:solidFill>
                  <a:srgbClr val="002060"/>
                </a:solidFill>
              </a:rPr>
              <a:t> х </a:t>
            </a:r>
            <a:r>
              <a:rPr lang="uk-UA" sz="2800" b="1" i="1" kern="0" dirty="0" err="1">
                <a:solidFill>
                  <a:srgbClr val="002060"/>
                </a:solidFill>
              </a:rPr>
              <a:t>in</a:t>
            </a:r>
            <a:r>
              <a:rPr lang="uk-UA" sz="2800" b="1" i="1" kern="0" dirty="0">
                <a:solidFill>
                  <a:srgbClr val="002060"/>
                </a:solidFill>
              </a:rPr>
              <a:t> s:			</a:t>
            </a:r>
            <a:r>
              <a:rPr lang="uk-UA" sz="2800" b="1" i="1" kern="0" dirty="0" err="1">
                <a:solidFill>
                  <a:srgbClr val="002060"/>
                </a:solidFill>
              </a:rPr>
              <a:t>for</a:t>
            </a:r>
            <a:r>
              <a:rPr lang="uk-UA" sz="2800" b="1" i="1" kern="0" dirty="0">
                <a:solidFill>
                  <a:srgbClr val="002060"/>
                </a:solidFill>
              </a:rPr>
              <a:t> х </a:t>
            </a:r>
            <a:r>
              <a:rPr lang="uk-UA" sz="2800" b="1" i="1" kern="0" dirty="0" err="1">
                <a:solidFill>
                  <a:srgbClr val="002060"/>
                </a:solidFill>
              </a:rPr>
              <a:t>in</a:t>
            </a:r>
            <a:r>
              <a:rPr lang="uk-UA" sz="2800" b="1" i="1" kern="0" dirty="0">
                <a:solidFill>
                  <a:srgbClr val="002060"/>
                </a:solidFill>
              </a:rPr>
              <a:t> b: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</a:t>
            </a:r>
            <a:r>
              <a:rPr lang="uk-UA" sz="2800" b="1" i="1" kern="0" dirty="0" err="1">
                <a:solidFill>
                  <a:srgbClr val="002060"/>
                </a:solidFill>
              </a:rPr>
              <a:t>print</a:t>
            </a:r>
            <a:r>
              <a:rPr lang="uk-UA" sz="2800" b="1" i="1" kern="0" dirty="0">
                <a:solidFill>
                  <a:srgbClr val="002060"/>
                </a:solidFill>
              </a:rPr>
              <a:t> (x)				</a:t>
            </a:r>
            <a:r>
              <a:rPr lang="uk-UA" sz="2800" b="1" i="1" kern="0" dirty="0" err="1">
                <a:solidFill>
                  <a:srgbClr val="002060"/>
                </a:solidFill>
              </a:rPr>
              <a:t>print</a:t>
            </a:r>
            <a:r>
              <a:rPr lang="uk-UA" sz="2800" b="1" i="1" kern="0" dirty="0">
                <a:solidFill>
                  <a:srgbClr val="002060"/>
                </a:solidFill>
              </a:rPr>
              <a:t> (x)</a:t>
            </a:r>
          </a:p>
        </p:txBody>
      </p:sp>
    </p:spTree>
    <p:extLst>
      <p:ext uri="{BB962C8B-B14F-4D97-AF65-F5344CB8AC3E}">
        <p14:creationId xmlns:p14="http://schemas.microsoft.com/office/powerpoint/2010/main" val="37381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39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45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44-145</a:t>
            </a:r>
            <a:endParaRPr lang="uk-UA" dirty="0"/>
          </a:p>
        </p:txBody>
      </p:sp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AB736A09-FE01-4ED9-811E-A7BE840A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2AD16630-CDF3-4A82-93BE-CA49EC19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5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команд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 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цикл із параметром) повторює блок команд (тіло циклу) задану кількість разів, позбавляючи необхідності </a:t>
            </a:r>
            <a:r>
              <a:rPr lang="uk-UA" sz="2800" b="1" i="1" kern="0" dirty="0" err="1">
                <a:solidFill>
                  <a:srgbClr val="FFFFFF"/>
                </a:solidFill>
              </a:rPr>
              <a:t>кількаразово</a:t>
            </a:r>
            <a:r>
              <a:rPr lang="uk-UA" sz="2800" b="1" i="1" kern="0" dirty="0">
                <a:solidFill>
                  <a:srgbClr val="FFFFFF"/>
                </a:solidFill>
              </a:rPr>
              <a:t> писати одні й ті самі команди.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3EF1E-6623-4FB1-8A3F-BAC4A3B77A69}"/>
              </a:ext>
            </a:extLst>
          </p:cNvPr>
          <p:cNvSpPr txBox="1"/>
          <p:nvPr/>
        </p:nvSpPr>
        <p:spPr>
          <a:xfrm>
            <a:off x="72008" y="270602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Синтаксис оператора циклу </a:t>
            </a:r>
            <a:r>
              <a:rPr lang="en-US" sz="2800" b="1" i="1" kern="0" dirty="0">
                <a:solidFill>
                  <a:srgbClr val="FFFF00"/>
                </a:solidFill>
              </a:rPr>
              <a:t>for: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18F16-75FF-461A-BA5C-DA4D799DF685}"/>
              </a:ext>
            </a:extLst>
          </p:cNvPr>
          <p:cNvSpPr txBox="1"/>
          <p:nvPr/>
        </p:nvSpPr>
        <p:spPr>
          <a:xfrm>
            <a:off x="72008" y="3356968"/>
            <a:ext cx="12050142" cy="132343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for </a:t>
            </a:r>
            <a:r>
              <a:rPr lang="uk-UA" sz="4000" b="1" i="1" kern="0" dirty="0">
                <a:solidFill>
                  <a:srgbClr val="FFFFFF"/>
                </a:solidFill>
              </a:rPr>
              <a:t>х </a:t>
            </a:r>
            <a:r>
              <a:rPr lang="en-US" sz="4000" b="1" i="1" kern="0" dirty="0">
                <a:solidFill>
                  <a:srgbClr val="FFFFFF"/>
                </a:solidFill>
              </a:rPr>
              <a:t>in range(n):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    </a:t>
            </a:r>
            <a:r>
              <a:rPr lang="en-US" sz="4000" b="1" i="1" kern="0" dirty="0">
                <a:solidFill>
                  <a:srgbClr val="FFFFFF"/>
                </a:solidFill>
              </a:rPr>
              <a:t>&lt;</a:t>
            </a:r>
            <a:r>
              <a:rPr lang="uk-UA" sz="4000" b="1" i="1" kern="0" dirty="0">
                <a:solidFill>
                  <a:srgbClr val="FFFFFF"/>
                </a:solidFill>
              </a:rPr>
              <a:t>тіло циклу&gt;</a:t>
            </a:r>
            <a:endParaRPr lang="uk-UA" sz="40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405D3-BBE0-4B05-8884-C2221CB8EF09}"/>
              </a:ext>
            </a:extLst>
          </p:cNvPr>
          <p:cNvSpPr txBox="1"/>
          <p:nvPr/>
        </p:nvSpPr>
        <p:spPr>
          <a:xfrm>
            <a:off x="70929" y="480813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Насамперед ми вказуємо ключове слово  </a:t>
            </a:r>
            <a:r>
              <a:rPr lang="uk-UA" sz="2800" b="1" i="1" kern="0" dirty="0" err="1">
                <a:solidFill>
                  <a:srgbClr val="FFFF00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, потім — змінну </a:t>
            </a:r>
            <a:r>
              <a:rPr lang="uk-UA" sz="2800" b="1" i="1" kern="0" dirty="0">
                <a:solidFill>
                  <a:srgbClr val="FFFF00"/>
                </a:solidFill>
              </a:rPr>
              <a:t>x</a:t>
            </a:r>
            <a:r>
              <a:rPr lang="uk-UA" sz="2800" b="1" i="1" kern="0" dirty="0">
                <a:solidFill>
                  <a:srgbClr val="FFFFFF"/>
                </a:solidFill>
              </a:rPr>
              <a:t>, яка буде лічильником циклу. </a:t>
            </a:r>
          </a:p>
        </p:txBody>
      </p:sp>
    </p:spTree>
    <p:extLst>
      <p:ext uri="{BB962C8B-B14F-4D97-AF65-F5344CB8AC3E}">
        <p14:creationId xmlns:p14="http://schemas.microsoft.com/office/powerpoint/2010/main" val="9508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команд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Ключове слово  </a:t>
            </a:r>
            <a:r>
              <a:rPr lang="uk-UA" sz="2800" b="1" i="1" kern="0" dirty="0" err="1">
                <a:solidFill>
                  <a:srgbClr val="FFFF00"/>
                </a:solidFill>
              </a:rPr>
              <a:t>in</a:t>
            </a:r>
            <a:r>
              <a:rPr lang="uk-UA" sz="2800" b="1" i="1" kern="0" dirty="0">
                <a:solidFill>
                  <a:srgbClr val="FFFFFF"/>
                </a:solidFill>
              </a:rPr>
              <a:t> наказує почергово надати змінній x усі цілі значення в діапазоні від 0 до  n – 1. 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C73F3-F908-4F32-A474-563CCF48D08D}"/>
              </a:ext>
            </a:extLst>
          </p:cNvPr>
          <p:cNvSpPr txBox="1"/>
          <p:nvPr/>
        </p:nvSpPr>
        <p:spPr>
          <a:xfrm>
            <a:off x="1291767" y="2253403"/>
            <a:ext cx="1083038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забувайте, що лічильник починає рахувати з 0, а не з 1.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E1652B11-0765-43E9-BCAA-37BAC05C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8212"/>
            <a:ext cx="1077465" cy="10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E9776-03A3-4C9B-AE8D-C40A75B5CEC8}"/>
              </a:ext>
            </a:extLst>
          </p:cNvPr>
          <p:cNvSpPr txBox="1"/>
          <p:nvPr/>
        </p:nvSpPr>
        <p:spPr>
          <a:xfrm>
            <a:off x="69850" y="3349884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Вбудована функція </a:t>
            </a:r>
            <a:r>
              <a:rPr lang="en-US" sz="2800" b="1" i="1" kern="0" dirty="0">
                <a:solidFill>
                  <a:srgbClr val="FFFF00"/>
                </a:solidFill>
              </a:rPr>
              <a:t>range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повертає зростаючу послідовність цілих чисел, які можна використовувати як індекси всередині циклу.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дати зрозуміти комп’ютеру, які команди слід повторити, використовуються відступи. Можна зробити відступ для кожної повторюваної в тілі циклу команди, натискаючи для цього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Tab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команд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Проаналізуйте зміну значень лічильника х у циклі  </a:t>
            </a:r>
            <a:r>
              <a:rPr lang="en-US" sz="2800" b="1" i="1" kern="0" dirty="0">
                <a:solidFill>
                  <a:srgbClr val="FFFFFF"/>
                </a:solidFill>
              </a:rPr>
              <a:t>for. </a:t>
            </a:r>
            <a:r>
              <a:rPr lang="uk-UA" sz="2800" b="1" i="1" kern="0" dirty="0">
                <a:solidFill>
                  <a:srgbClr val="FFFFFF"/>
                </a:solidFill>
              </a:rPr>
              <a:t>Функція  </a:t>
            </a:r>
            <a:r>
              <a:rPr lang="en-US" sz="2800" b="1" i="1" kern="0" dirty="0">
                <a:solidFill>
                  <a:srgbClr val="FFFFFF"/>
                </a:solidFill>
              </a:rPr>
              <a:t>range(4) </a:t>
            </a:r>
            <a:r>
              <a:rPr lang="uk-UA" sz="2800" b="1" i="1" kern="0" dirty="0">
                <a:solidFill>
                  <a:srgbClr val="FFFFFF"/>
                </a:solidFill>
              </a:rPr>
              <a:t>задає список значень [0, 1, 2, 3]: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BAA4B-3533-4DF4-9B85-DDC5203D819A}"/>
              </a:ext>
            </a:extLst>
          </p:cNvPr>
          <p:cNvSpPr txBox="1"/>
          <p:nvPr/>
        </p:nvSpPr>
        <p:spPr>
          <a:xfrm>
            <a:off x="72008" y="2272775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x in range(4):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>
                <a:solidFill>
                  <a:srgbClr val="FFFFFF"/>
                </a:solidFill>
              </a:rPr>
              <a:t>print (x)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7" y="3557018"/>
            <a:ext cx="111823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команд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прикладі для малювання трикутника ми тричі, для кожної сторони трикутника, давали Черепашці команди</a:t>
            </a:r>
            <a:r>
              <a:rPr lang="en-US" sz="2800" b="1" i="1" kern="0" dirty="0">
                <a:solidFill>
                  <a:srgbClr val="FFFFFF"/>
                </a:solidFill>
              </a:rPr>
              <a:t> forward(100) </a:t>
            </a:r>
            <a:r>
              <a:rPr lang="uk-UA" sz="2800" b="1" i="1" kern="0" dirty="0">
                <a:solidFill>
                  <a:srgbClr val="FFFFFF"/>
                </a:solidFill>
              </a:rPr>
              <a:t>і</a:t>
            </a:r>
            <a:r>
              <a:rPr lang="en-US" sz="2800" b="1" i="1" kern="0" dirty="0">
                <a:solidFill>
                  <a:srgbClr val="FFFFFF"/>
                </a:solidFill>
              </a:rPr>
              <a:t> right(120). </a:t>
            </a:r>
            <a:r>
              <a:rPr lang="uk-UA" sz="2800" b="1" i="1" kern="0" dirty="0">
                <a:solidFill>
                  <a:srgbClr val="FFFFFF"/>
                </a:solidFill>
              </a:rPr>
              <a:t>Замість цього можна повторити ці команди в циклі: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A4366-A787-4A9E-B4B0-9B2750CA0EF0}"/>
              </a:ext>
            </a:extLst>
          </p:cNvPr>
          <p:cNvSpPr txBox="1"/>
          <p:nvPr/>
        </p:nvSpPr>
        <p:spPr>
          <a:xfrm>
            <a:off x="70929" y="3127163"/>
            <a:ext cx="629939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from turtle import *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</a:t>
            </a:r>
            <a:r>
              <a:rPr lang="uk-UA" sz="2800" b="1" i="1" kern="0" dirty="0">
                <a:solidFill>
                  <a:srgbClr val="FFFFFF"/>
                </a:solidFill>
              </a:rPr>
              <a:t>х </a:t>
            </a:r>
            <a:r>
              <a:rPr lang="en-US" sz="2800" b="1" i="1" kern="0" dirty="0">
                <a:solidFill>
                  <a:srgbClr val="FFFFFF"/>
                </a:solidFill>
              </a:rPr>
              <a:t>in range(3) 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forward(100)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right(120)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00FF45-BE29-4D89-9447-35267F256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20" y="3127162"/>
            <a:ext cx="4866640" cy="3258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6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Лічильник циклу </a:t>
            </a:r>
            <a:r>
              <a:rPr lang="en-US" dirty="0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Лічильник циклу підраховує, скільки разів повторився цикл, почергово набуваючи всіх значень з указаного діапазону.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CB86C-75C4-4412-A22F-F88E8C1683A0}"/>
              </a:ext>
            </a:extLst>
          </p:cNvPr>
          <p:cNvSpPr txBox="1"/>
          <p:nvPr/>
        </p:nvSpPr>
        <p:spPr>
          <a:xfrm>
            <a:off x="72008" y="2706022"/>
            <a:ext cx="498767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Діапазон значень може бути заданий у вигляді рядка.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Лічильник почергово набуває значення літер, з яких складається зазначений рядок.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655" y="2706022"/>
            <a:ext cx="50387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Лічильник циклу </a:t>
            </a:r>
            <a:r>
              <a:rPr lang="en-US" dirty="0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Списки</a:t>
            </a:r>
            <a:r>
              <a:rPr lang="uk-UA" sz="2800" b="1" i="1" kern="0" dirty="0">
                <a:solidFill>
                  <a:srgbClr val="FFFFFF"/>
                </a:solidFill>
              </a:rPr>
              <a:t> — це набір значень, розділених комами, узятий у квадратні дужки. У списках можна зберігати значення будь-якого типу — числа або рядки.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AB702-F6CC-4171-BF5C-5706D89C3032}"/>
              </a:ext>
            </a:extLst>
          </p:cNvPr>
          <p:cNvSpPr txBox="1"/>
          <p:nvPr/>
        </p:nvSpPr>
        <p:spPr>
          <a:xfrm>
            <a:off x="70929" y="2716182"/>
            <a:ext cx="498767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Діапазон значень може бути заданий у вигляді списку. Лічильник почергово набуває заданих значень зі списку.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C2514-061A-4AA7-9E27-032479B5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04" y="2706022"/>
            <a:ext cx="5852351" cy="389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4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Лічильник циклу </a:t>
            </a:r>
            <a:r>
              <a:rPr lang="en-US" dirty="0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список значень лічильника достатньо великий і числа в списку змінюються з певним кроком, можна застосувати функцію  </a:t>
            </a:r>
            <a:r>
              <a:rPr lang="uk-UA" sz="2800" b="1" i="1" kern="0" dirty="0" err="1">
                <a:solidFill>
                  <a:srgbClr val="FFFFFF"/>
                </a:solidFill>
              </a:rPr>
              <a:t>range</a:t>
            </a:r>
            <a:r>
              <a:rPr lang="uk-UA" sz="2800" b="1" i="1" kern="0" dirty="0">
                <a:solidFill>
                  <a:srgbClr val="FFFFFF"/>
                </a:solidFill>
              </a:rPr>
              <a:t> з такими параметрами: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4EBF6-FDEB-441A-A801-239204055776}"/>
              </a:ext>
            </a:extLst>
          </p:cNvPr>
          <p:cNvSpPr txBox="1"/>
          <p:nvPr/>
        </p:nvSpPr>
        <p:spPr>
          <a:xfrm>
            <a:off x="70929" y="2766982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err="1">
                <a:solidFill>
                  <a:srgbClr val="FFFFFF"/>
                </a:solidFill>
              </a:rPr>
              <a:t>range</a:t>
            </a:r>
            <a:r>
              <a:rPr lang="uk-UA" sz="3600" b="1" i="1" kern="0" dirty="0">
                <a:solidFill>
                  <a:srgbClr val="FFFFFF"/>
                </a:solidFill>
              </a:rPr>
              <a:t> (від, до, крок)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655FB29-049D-4BF9-8751-57BBC7A71650}"/>
              </a:ext>
            </a:extLst>
          </p:cNvPr>
          <p:cNvSpPr/>
          <p:nvPr/>
        </p:nvSpPr>
        <p:spPr>
          <a:xfrm>
            <a:off x="2478405" y="2766982"/>
            <a:ext cx="81534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1A028-9016-4EF0-85C4-F2EE41B57F28}"/>
              </a:ext>
            </a:extLst>
          </p:cNvPr>
          <p:cNvSpPr txBox="1"/>
          <p:nvPr/>
        </p:nvSpPr>
        <p:spPr>
          <a:xfrm>
            <a:off x="540768" y="3646020"/>
            <a:ext cx="3960112" cy="1384995"/>
          </a:xfrm>
          <a:prstGeom prst="wedgeRectCallout">
            <a:avLst>
              <a:gd name="adj1" fmla="val 8204"/>
              <a:gd name="adj2" fmla="val -7248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Відлік починається зі значення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від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B28AB4A-B293-46DA-885B-F2D57D3FA677}"/>
              </a:ext>
            </a:extLst>
          </p:cNvPr>
          <p:cNvSpPr/>
          <p:nvPr/>
        </p:nvSpPr>
        <p:spPr>
          <a:xfrm>
            <a:off x="3462020" y="2766982"/>
            <a:ext cx="81534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28BD9-8ECD-4F22-8F03-29E17C7D38D0}"/>
              </a:ext>
            </a:extLst>
          </p:cNvPr>
          <p:cNvSpPr txBox="1"/>
          <p:nvPr/>
        </p:nvSpPr>
        <p:spPr>
          <a:xfrm>
            <a:off x="4745102" y="3646020"/>
            <a:ext cx="5038977" cy="1384995"/>
          </a:xfrm>
          <a:prstGeom prst="wedgeRectCallout">
            <a:avLst>
              <a:gd name="adj1" fmla="val -61861"/>
              <a:gd name="adj2" fmla="val -7835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завершується</a:t>
            </a:r>
            <a:r>
              <a:rPr lang="en-US" sz="2800" b="1" i="1" kern="0" dirty="0">
                <a:solidFill>
                  <a:srgbClr val="FFFFFF"/>
                </a:solidFill>
              </a:rPr>
              <a:t/>
            </a:r>
            <a:br>
              <a:rPr lang="en-US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FF"/>
                </a:solidFill>
              </a:rPr>
              <a:t>на 1 раніше за значення  </a:t>
            </a:r>
            <a:r>
              <a:rPr lang="uk-UA" sz="2800" b="1" i="1" kern="0" dirty="0">
                <a:solidFill>
                  <a:srgbClr val="FFFF00"/>
                </a:solidFill>
              </a:rPr>
              <a:t>до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8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182876</TotalTime>
  <Words>1109</Words>
  <Application>Microsoft Office PowerPoint</Application>
  <PresentationFormat>Широкий екран</PresentationFormat>
  <Paragraphs>146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Тема Office</vt:lpstr>
      <vt:lpstr>Алгоритми з повтореннями. Цикл із параметром</vt:lpstr>
      <vt:lpstr>Алгоритми з повтореннями.  цикл із параметром</vt:lpstr>
      <vt:lpstr>Повторення команд</vt:lpstr>
      <vt:lpstr>Повторення команд</vt:lpstr>
      <vt:lpstr>Повторення команд</vt:lpstr>
      <vt:lpstr>Повторення команд</vt:lpstr>
      <vt:lpstr>Лічильник циклу for</vt:lpstr>
      <vt:lpstr>Лічильник циклу for</vt:lpstr>
      <vt:lpstr>Лічильник циклу for</vt:lpstr>
      <vt:lpstr>Лічильник циклу for</vt:lpstr>
      <vt:lpstr>Лічильник циклу for</vt:lpstr>
      <vt:lpstr>Застосування алгоритму повторення</vt:lpstr>
      <vt:lpstr>Застосування алгоритму повторення</vt:lpstr>
      <vt:lpstr>Застосування алгоритму повторення</vt:lpstr>
      <vt:lpstr>Застосування алгоритму повторення</vt:lpstr>
      <vt:lpstr>Застосування алгоритму повторення</vt:lpstr>
      <vt:lpstr>Застосування алгоритму повторення</vt:lpstr>
      <vt:lpstr>Застосування алгоритму повторення</vt:lpstr>
      <vt:lpstr>Застосування алгоритму повторення</vt:lpstr>
      <vt:lpstr>Розгадайте ребус</vt:lpstr>
      <vt:lpstr>Розгадайте ребус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1013</cp:revision>
  <dcterms:created xsi:type="dcterms:W3CDTF">2016-06-06T19:48:43Z</dcterms:created>
  <dcterms:modified xsi:type="dcterms:W3CDTF">2019-07-15T17:03:43Z</dcterms:modified>
</cp:coreProperties>
</file>