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/>
    <p:restoredTop sz="86410"/>
  </p:normalViewPr>
  <p:slideViewPr>
    <p:cSldViewPr snapToGrid="0">
      <p:cViewPr varScale="1">
        <p:scale>
          <a:sx n="86" d="100"/>
          <a:sy n="86" d="100"/>
        </p:scale>
        <p:origin x="-72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31E95-FFBE-460F-9B45-FBD41390464C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8D7A6DF8-25CB-4AE5-B13B-6ABC58B40219}">
      <dgm:prSet phldrT="[Текст]" custT="1"/>
      <dgm:spPr/>
      <dgm:t>
        <a:bodyPr/>
        <a:lstStyle/>
        <a:p>
          <a:r>
            <a:rPr lang="uk-UA" sz="4800" dirty="0">
              <a:latin typeface="Cavolini" panose="03000502040302020204" pitchFamily="66" charset="0"/>
              <a:cs typeface="Cavolini" panose="03000502040302020204" pitchFamily="66" charset="0"/>
            </a:rPr>
            <a:t>  Знання</a:t>
          </a:r>
        </a:p>
      </dgm:t>
    </dgm:pt>
    <dgm:pt modelId="{6BB34C71-932E-4823-BC2B-A7F24DE92F45}" type="parTrans" cxnId="{18A5F8CA-604F-4FE3-965F-F66BA4302319}">
      <dgm:prSet/>
      <dgm:spPr/>
      <dgm:t>
        <a:bodyPr/>
        <a:lstStyle/>
        <a:p>
          <a:endParaRPr lang="uk-UA"/>
        </a:p>
      </dgm:t>
    </dgm:pt>
    <dgm:pt modelId="{78ECE5EB-C623-4FE5-AA1E-D79DE157E83B}" type="sibTrans" cxnId="{18A5F8CA-604F-4FE3-965F-F66BA4302319}">
      <dgm:prSet/>
      <dgm:spPr/>
      <dgm:t>
        <a:bodyPr/>
        <a:lstStyle/>
        <a:p>
          <a:endParaRPr lang="uk-UA"/>
        </a:p>
      </dgm:t>
    </dgm:pt>
    <dgm:pt modelId="{F63A54B2-EC36-4357-A5F5-3E822B0537AB}">
      <dgm:prSet phldrT="[Текст]" custT="1"/>
      <dgm:spPr/>
      <dgm:t>
        <a:bodyPr/>
        <a:lstStyle/>
        <a:p>
          <a:r>
            <a:rPr lang="uk-UA" sz="4800" dirty="0">
              <a:latin typeface="Cavolini" panose="03000502040302020204" pitchFamily="66" charset="0"/>
              <a:cs typeface="Cavolini" panose="03000502040302020204" pitchFamily="66" charset="0"/>
            </a:rPr>
            <a:t>Здібності</a:t>
          </a:r>
        </a:p>
      </dgm:t>
    </dgm:pt>
    <dgm:pt modelId="{F27B5E12-50F7-4E4C-A638-C22176459906}" type="parTrans" cxnId="{EFE6DCFC-CD05-497B-8FAE-414C0F2D6CDF}">
      <dgm:prSet/>
      <dgm:spPr/>
      <dgm:t>
        <a:bodyPr/>
        <a:lstStyle/>
        <a:p>
          <a:endParaRPr lang="uk-UA"/>
        </a:p>
      </dgm:t>
    </dgm:pt>
    <dgm:pt modelId="{43324E83-43F2-407A-84AB-E9CCB8F710F4}" type="sibTrans" cxnId="{EFE6DCFC-CD05-497B-8FAE-414C0F2D6CDF}">
      <dgm:prSet/>
      <dgm:spPr/>
      <dgm:t>
        <a:bodyPr/>
        <a:lstStyle/>
        <a:p>
          <a:endParaRPr lang="uk-UA"/>
        </a:p>
      </dgm:t>
    </dgm:pt>
    <dgm:pt modelId="{0CEB08FA-C0FF-4C35-8EF6-500C22B2A341}">
      <dgm:prSet phldrT="[Текст]" custT="1"/>
      <dgm:spPr/>
      <dgm:t>
        <a:bodyPr/>
        <a:lstStyle/>
        <a:p>
          <a:r>
            <a:rPr lang="uk-UA" sz="4800" dirty="0"/>
            <a:t>  </a:t>
          </a:r>
          <a:r>
            <a:rPr lang="uk-UA" sz="4800" dirty="0">
              <a:latin typeface="Cavolini" panose="03000502040302020204" pitchFamily="66" charset="0"/>
              <a:cs typeface="Cavolini" panose="03000502040302020204" pitchFamily="66" charset="0"/>
            </a:rPr>
            <a:t>Наполегливість</a:t>
          </a:r>
        </a:p>
      </dgm:t>
    </dgm:pt>
    <dgm:pt modelId="{DD6BD35A-A351-4DEF-A61D-EAB2F958EF93}" type="parTrans" cxnId="{2CA68548-025B-4DD4-887D-E63581E50D5D}">
      <dgm:prSet/>
      <dgm:spPr/>
      <dgm:t>
        <a:bodyPr/>
        <a:lstStyle/>
        <a:p>
          <a:endParaRPr lang="uk-UA"/>
        </a:p>
      </dgm:t>
    </dgm:pt>
    <dgm:pt modelId="{34EB2E0F-C363-49ED-AF55-4B54028FFBBD}" type="sibTrans" cxnId="{2CA68548-025B-4DD4-887D-E63581E50D5D}">
      <dgm:prSet/>
      <dgm:spPr/>
      <dgm:t>
        <a:bodyPr/>
        <a:lstStyle/>
        <a:p>
          <a:endParaRPr lang="uk-UA"/>
        </a:p>
      </dgm:t>
    </dgm:pt>
    <dgm:pt modelId="{A1CA30CE-FE57-4A0A-9500-1968BED9D059}">
      <dgm:prSet phldrT="[Текст]" custT="1"/>
      <dgm:spPr/>
      <dgm:t>
        <a:bodyPr/>
        <a:lstStyle/>
        <a:p>
          <a:r>
            <a:rPr lang="uk-UA" sz="4800" dirty="0">
              <a:latin typeface="Cavolini" panose="03000502040302020204" pitchFamily="66" charset="0"/>
              <a:cs typeface="Cavolini" panose="03000502040302020204" pitchFamily="66" charset="0"/>
            </a:rPr>
            <a:t>Хист</a:t>
          </a:r>
        </a:p>
      </dgm:t>
    </dgm:pt>
    <dgm:pt modelId="{189C8192-0081-4680-9A91-1E96CC4AC8E3}" type="parTrans" cxnId="{14E9FE08-E56D-4819-986D-E8E9C7F2C241}">
      <dgm:prSet/>
      <dgm:spPr/>
      <dgm:t>
        <a:bodyPr/>
        <a:lstStyle/>
        <a:p>
          <a:endParaRPr lang="uk-UA"/>
        </a:p>
      </dgm:t>
    </dgm:pt>
    <dgm:pt modelId="{521ED623-96FD-49FF-9AE4-9FFAD05C7FF0}" type="sibTrans" cxnId="{14E9FE08-E56D-4819-986D-E8E9C7F2C241}">
      <dgm:prSet/>
      <dgm:spPr/>
      <dgm:t>
        <a:bodyPr/>
        <a:lstStyle/>
        <a:p>
          <a:endParaRPr lang="uk-UA"/>
        </a:p>
      </dgm:t>
    </dgm:pt>
    <dgm:pt modelId="{BDE806DC-4608-4428-A930-8A34169097D1}" type="pres">
      <dgm:prSet presAssocID="{82E31E95-FFBE-460F-9B45-FBD4139046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AC1327-DA10-455B-92B5-C2E6D6C1FB53}" type="pres">
      <dgm:prSet presAssocID="{8D7A6DF8-25CB-4AE5-B13B-6ABC58B40219}" presName="parentText" presStyleLbl="node1" presStyleIdx="0" presStyleCnt="2" custLinFactNeighborX="0" custLinFactNeighborY="779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513C9C-7A4A-422A-AF97-99EF679B0F20}" type="pres">
      <dgm:prSet presAssocID="{8D7A6DF8-25CB-4AE5-B13B-6ABC58B402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2773F2-3AD2-4EEC-A4EC-21F893B9151F}" type="pres">
      <dgm:prSet presAssocID="{0CEB08FA-C0FF-4C35-8EF6-500C22B2A3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F044B3-5065-46A1-B914-9C3DA21B82F6}" type="pres">
      <dgm:prSet presAssocID="{0CEB08FA-C0FF-4C35-8EF6-500C22B2A3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CA68548-025B-4DD4-887D-E63581E50D5D}" srcId="{82E31E95-FFBE-460F-9B45-FBD41390464C}" destId="{0CEB08FA-C0FF-4C35-8EF6-500C22B2A341}" srcOrd="1" destOrd="0" parTransId="{DD6BD35A-A351-4DEF-A61D-EAB2F958EF93}" sibTransId="{34EB2E0F-C363-49ED-AF55-4B54028FFBBD}"/>
    <dgm:cxn modelId="{14E9FE08-E56D-4819-986D-E8E9C7F2C241}" srcId="{0CEB08FA-C0FF-4C35-8EF6-500C22B2A341}" destId="{A1CA30CE-FE57-4A0A-9500-1968BED9D059}" srcOrd="0" destOrd="0" parTransId="{189C8192-0081-4680-9A91-1E96CC4AC8E3}" sibTransId="{521ED623-96FD-49FF-9AE4-9FFAD05C7FF0}"/>
    <dgm:cxn modelId="{EFE6DCFC-CD05-497B-8FAE-414C0F2D6CDF}" srcId="{8D7A6DF8-25CB-4AE5-B13B-6ABC58B40219}" destId="{F63A54B2-EC36-4357-A5F5-3E822B0537AB}" srcOrd="0" destOrd="0" parTransId="{F27B5E12-50F7-4E4C-A638-C22176459906}" sibTransId="{43324E83-43F2-407A-84AB-E9CCB8F710F4}"/>
    <dgm:cxn modelId="{92E3A609-128A-46B5-BAE8-C54BF2CB0DF0}" type="presOf" srcId="{8D7A6DF8-25CB-4AE5-B13B-6ABC58B40219}" destId="{3EAC1327-DA10-455B-92B5-C2E6D6C1FB53}" srcOrd="0" destOrd="0" presId="urn:microsoft.com/office/officeart/2005/8/layout/vList2"/>
    <dgm:cxn modelId="{5837F49B-CC7D-4488-91D6-A834CD476A04}" type="presOf" srcId="{82E31E95-FFBE-460F-9B45-FBD41390464C}" destId="{BDE806DC-4608-4428-A930-8A34169097D1}" srcOrd="0" destOrd="0" presId="urn:microsoft.com/office/officeart/2005/8/layout/vList2"/>
    <dgm:cxn modelId="{840BA485-ED24-4878-AE75-83DC3F8A04C0}" type="presOf" srcId="{F63A54B2-EC36-4357-A5F5-3E822B0537AB}" destId="{52513C9C-7A4A-422A-AF97-99EF679B0F20}" srcOrd="0" destOrd="0" presId="urn:microsoft.com/office/officeart/2005/8/layout/vList2"/>
    <dgm:cxn modelId="{2193C7C2-727B-4EF2-B961-F927BB9F0E2C}" type="presOf" srcId="{0CEB08FA-C0FF-4C35-8EF6-500C22B2A341}" destId="{652773F2-3AD2-4EEC-A4EC-21F893B9151F}" srcOrd="0" destOrd="0" presId="urn:microsoft.com/office/officeart/2005/8/layout/vList2"/>
    <dgm:cxn modelId="{18A5F8CA-604F-4FE3-965F-F66BA4302319}" srcId="{82E31E95-FFBE-460F-9B45-FBD41390464C}" destId="{8D7A6DF8-25CB-4AE5-B13B-6ABC58B40219}" srcOrd="0" destOrd="0" parTransId="{6BB34C71-932E-4823-BC2B-A7F24DE92F45}" sibTransId="{78ECE5EB-C623-4FE5-AA1E-D79DE157E83B}"/>
    <dgm:cxn modelId="{CE477757-1265-4CC8-826A-FF669DC741C1}" type="presOf" srcId="{A1CA30CE-FE57-4A0A-9500-1968BED9D059}" destId="{97F044B3-5065-46A1-B914-9C3DA21B82F6}" srcOrd="0" destOrd="0" presId="urn:microsoft.com/office/officeart/2005/8/layout/vList2"/>
    <dgm:cxn modelId="{18B95EB8-C00C-4509-87D9-0E6FD070BB98}" type="presParOf" srcId="{BDE806DC-4608-4428-A930-8A34169097D1}" destId="{3EAC1327-DA10-455B-92B5-C2E6D6C1FB53}" srcOrd="0" destOrd="0" presId="urn:microsoft.com/office/officeart/2005/8/layout/vList2"/>
    <dgm:cxn modelId="{E552D308-31AD-450E-9AC5-FB40CE1A8187}" type="presParOf" srcId="{BDE806DC-4608-4428-A930-8A34169097D1}" destId="{52513C9C-7A4A-422A-AF97-99EF679B0F20}" srcOrd="1" destOrd="0" presId="urn:microsoft.com/office/officeart/2005/8/layout/vList2"/>
    <dgm:cxn modelId="{206659C9-4B62-4B5C-94EE-C9A468A4407F}" type="presParOf" srcId="{BDE806DC-4608-4428-A930-8A34169097D1}" destId="{652773F2-3AD2-4EEC-A4EC-21F893B9151F}" srcOrd="2" destOrd="0" presId="urn:microsoft.com/office/officeart/2005/8/layout/vList2"/>
    <dgm:cxn modelId="{43AE0677-931D-4A4D-AB9B-A86BE88734CA}" type="presParOf" srcId="{BDE806DC-4608-4428-A930-8A34169097D1}" destId="{97F044B3-5065-46A1-B914-9C3DA21B82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BC08C-5027-4918-B978-C99BCAE5EBA6}" type="doc">
      <dgm:prSet loTypeId="urn:microsoft.com/office/officeart/2008/layout/LinedList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DB23889-FDDE-4630-9A26-8AB8336A1C8A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Дотримуйтеся правил поведінки</a:t>
          </a:r>
          <a:r>
            <a:rPr lang="uk-UA" dirty="0"/>
            <a:t>! Не викрикуйте з місця. Якщо хочете запитати про щось інструктора в аудиторії, піднесіть руку. Звертаючись до інструктора, пам’ятайте, що запитання не мають стосуватися змісту завдань. Вам </a:t>
          </a:r>
          <a:r>
            <a:rPr lang="uk-UA" dirty="0" err="1"/>
            <a:t>нададуть</a:t>
          </a:r>
          <a:r>
            <a:rPr lang="uk-UA" dirty="0"/>
            <a:t> допомогу тільки в разі виникнення організаційних труднощів.</a:t>
          </a:r>
          <a:endParaRPr lang="en-US" dirty="0"/>
        </a:p>
      </dgm:t>
    </dgm:pt>
    <dgm:pt modelId="{4E6478B3-8F4B-4CCA-915D-0729FBE1BE18}" type="parTrans" cxnId="{3B6F5E6D-F6F9-4A0F-A06E-D463FA6777B4}">
      <dgm:prSet/>
      <dgm:spPr/>
      <dgm:t>
        <a:bodyPr/>
        <a:lstStyle/>
        <a:p>
          <a:endParaRPr lang="en-US"/>
        </a:p>
      </dgm:t>
    </dgm:pt>
    <dgm:pt modelId="{56C4991B-6442-4449-B8F8-123A084F7A87}" type="sibTrans" cxnId="{3B6F5E6D-F6F9-4A0F-A06E-D463FA6777B4}">
      <dgm:prSet/>
      <dgm:spPr/>
      <dgm:t>
        <a:bodyPr/>
        <a:lstStyle/>
        <a:p>
          <a:endParaRPr lang="en-US"/>
        </a:p>
      </dgm:t>
    </dgm:pt>
    <dgm:pt modelId="{4DCB51BF-9969-4312-8717-66DB30C965F3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Зосередьтеся! </a:t>
          </a:r>
          <a:r>
            <a:rPr lang="uk-UA" dirty="0" err="1"/>
            <a:t>Забудьте</a:t>
          </a:r>
          <a:r>
            <a:rPr lang="uk-UA" dirty="0"/>
            <a:t> про тих, хто навколо. Для Вас мають існувати тільки завдання тесту й годинник, що регламентує час. Поспішайте не поспішаючи!</a:t>
          </a:r>
          <a:endParaRPr lang="en-US" dirty="0"/>
        </a:p>
      </dgm:t>
    </dgm:pt>
    <dgm:pt modelId="{5C4F5429-27DD-419D-8C02-F3D4F94A914B}" type="parTrans" cxnId="{CFC495BD-68B8-4031-8443-15D0A1CE64F2}">
      <dgm:prSet/>
      <dgm:spPr/>
      <dgm:t>
        <a:bodyPr/>
        <a:lstStyle/>
        <a:p>
          <a:endParaRPr lang="en-US"/>
        </a:p>
      </dgm:t>
    </dgm:pt>
    <dgm:pt modelId="{1E53CA25-72E1-40B1-A21B-D1315EB38427}" type="sibTrans" cxnId="{CFC495BD-68B8-4031-8443-15D0A1CE64F2}">
      <dgm:prSet/>
      <dgm:spPr/>
      <dgm:t>
        <a:bodyPr/>
        <a:lstStyle/>
        <a:p>
          <a:endParaRPr lang="en-US"/>
        </a:p>
      </dgm:t>
    </dgm:pt>
    <dgm:pt modelId="{CB6F8126-2A1B-4DDF-9D07-DFAB12CA2E0D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Не бійтеся</a:t>
          </a:r>
          <a:r>
            <a:rPr lang="uk-UA" dirty="0"/>
            <a:t>! Жорсткі рамки тривалості тестування не мають впливати на якість Ваших відповідей. Перед тим, як записати відповідь, перечитайте завдання двічі і переконайтеся, що Ви правильно зрозуміли інструкцію чи умову завдання.</a:t>
          </a:r>
          <a:endParaRPr lang="en-US" dirty="0"/>
        </a:p>
      </dgm:t>
    </dgm:pt>
    <dgm:pt modelId="{49A58679-2222-4C3F-AB66-10CDE31760A6}" type="parTrans" cxnId="{2F6E3997-144C-40C9-BDF9-14C75AE68CD7}">
      <dgm:prSet/>
      <dgm:spPr/>
      <dgm:t>
        <a:bodyPr/>
        <a:lstStyle/>
        <a:p>
          <a:endParaRPr lang="en-US"/>
        </a:p>
      </dgm:t>
    </dgm:pt>
    <dgm:pt modelId="{87AD590E-2DAB-4357-A080-C31B8022551C}" type="sibTrans" cxnId="{2F6E3997-144C-40C9-BDF9-14C75AE68CD7}">
      <dgm:prSet/>
      <dgm:spPr/>
      <dgm:t>
        <a:bodyPr/>
        <a:lstStyle/>
        <a:p>
          <a:endParaRPr lang="en-US"/>
        </a:p>
      </dgm:t>
    </dgm:pt>
    <dgm:pt modelId="{37E29B91-3AA6-41FA-9565-8F640CE08972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Розпочинайте з простих завдань! </a:t>
          </a:r>
          <a:r>
            <a:rPr lang="uk-UA" dirty="0"/>
            <a:t>Спочатку відповідайте на запитання, у яких повністю впевнені, пропускайте ті, що викликають сумніви. Коли заспокоєтеся, увійдете в робочий ритм, перестанете хвилюватися, ваша енергія буде спрямована на завдання, що викликають труднощі.</a:t>
          </a:r>
          <a:endParaRPr lang="en-US" dirty="0"/>
        </a:p>
      </dgm:t>
    </dgm:pt>
    <dgm:pt modelId="{098D6F8E-1465-4F9F-B4A0-A7FBCD0E1E37}" type="parTrans" cxnId="{4457C0A0-5385-45DC-9968-ED953E41B2FB}">
      <dgm:prSet/>
      <dgm:spPr/>
      <dgm:t>
        <a:bodyPr/>
        <a:lstStyle/>
        <a:p>
          <a:endParaRPr lang="en-US"/>
        </a:p>
      </dgm:t>
    </dgm:pt>
    <dgm:pt modelId="{02EE47C4-A5D0-4A44-96D5-090042EACC9F}" type="sibTrans" cxnId="{4457C0A0-5385-45DC-9968-ED953E41B2FB}">
      <dgm:prSet/>
      <dgm:spPr/>
      <dgm:t>
        <a:bodyPr/>
        <a:lstStyle/>
        <a:p>
          <a:endParaRPr lang="en-US"/>
        </a:p>
      </dgm:t>
    </dgm:pt>
    <dgm:pt modelId="{2E4B2776-4229-4259-B6C2-ED29AB74407B}" type="pres">
      <dgm:prSet presAssocID="{18CBC08C-5027-4918-B978-C99BCAE5EB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700ED174-BAB8-4109-AA88-6CBBC6C9EF99}" type="pres">
      <dgm:prSet presAssocID="{9DB23889-FDDE-4630-9A26-8AB8336A1C8A}" presName="thickLine" presStyleLbl="alignNode1" presStyleIdx="0" presStyleCnt="4"/>
      <dgm:spPr/>
    </dgm:pt>
    <dgm:pt modelId="{CC716D6B-4FA8-4A03-87A2-EEEDF6CCFD83}" type="pres">
      <dgm:prSet presAssocID="{9DB23889-FDDE-4630-9A26-8AB8336A1C8A}" presName="horz1" presStyleCnt="0"/>
      <dgm:spPr/>
    </dgm:pt>
    <dgm:pt modelId="{CD35112E-8992-4EE4-AC2D-F5A38982EFDF}" type="pres">
      <dgm:prSet presAssocID="{9DB23889-FDDE-4630-9A26-8AB8336A1C8A}" presName="tx1" presStyleLbl="revTx" presStyleIdx="0" presStyleCnt="4"/>
      <dgm:spPr/>
      <dgm:t>
        <a:bodyPr/>
        <a:lstStyle/>
        <a:p>
          <a:endParaRPr lang="uk-UA"/>
        </a:p>
      </dgm:t>
    </dgm:pt>
    <dgm:pt modelId="{43F59061-DF9B-46FE-B68A-DC7003ED08BC}" type="pres">
      <dgm:prSet presAssocID="{9DB23889-FDDE-4630-9A26-8AB8336A1C8A}" presName="vert1" presStyleCnt="0"/>
      <dgm:spPr/>
    </dgm:pt>
    <dgm:pt modelId="{10DEDE2C-B6A8-43B4-BB94-FCB0EA54BDC7}" type="pres">
      <dgm:prSet presAssocID="{4DCB51BF-9969-4312-8717-66DB30C965F3}" presName="thickLine" presStyleLbl="alignNode1" presStyleIdx="1" presStyleCnt="4"/>
      <dgm:spPr/>
    </dgm:pt>
    <dgm:pt modelId="{3094D087-BBF3-4CB9-8D2E-2D5F5DEE4059}" type="pres">
      <dgm:prSet presAssocID="{4DCB51BF-9969-4312-8717-66DB30C965F3}" presName="horz1" presStyleCnt="0"/>
      <dgm:spPr/>
    </dgm:pt>
    <dgm:pt modelId="{8D942552-BFBA-4FB9-8191-431322FD1338}" type="pres">
      <dgm:prSet presAssocID="{4DCB51BF-9969-4312-8717-66DB30C965F3}" presName="tx1" presStyleLbl="revTx" presStyleIdx="1" presStyleCnt="4" custScaleY="82356"/>
      <dgm:spPr/>
      <dgm:t>
        <a:bodyPr/>
        <a:lstStyle/>
        <a:p>
          <a:endParaRPr lang="uk-UA"/>
        </a:p>
      </dgm:t>
    </dgm:pt>
    <dgm:pt modelId="{251010B7-5484-4743-94E5-38615C60E2D4}" type="pres">
      <dgm:prSet presAssocID="{4DCB51BF-9969-4312-8717-66DB30C965F3}" presName="vert1" presStyleCnt="0"/>
      <dgm:spPr/>
    </dgm:pt>
    <dgm:pt modelId="{A590B8BF-7B86-40D5-A26E-27DE4E0E7BCD}" type="pres">
      <dgm:prSet presAssocID="{CB6F8126-2A1B-4DDF-9D07-DFAB12CA2E0D}" presName="thickLine" presStyleLbl="alignNode1" presStyleIdx="2" presStyleCnt="4"/>
      <dgm:spPr/>
    </dgm:pt>
    <dgm:pt modelId="{6D9DE9D9-70A0-4392-9290-E5E208766615}" type="pres">
      <dgm:prSet presAssocID="{CB6F8126-2A1B-4DDF-9D07-DFAB12CA2E0D}" presName="horz1" presStyleCnt="0"/>
      <dgm:spPr/>
    </dgm:pt>
    <dgm:pt modelId="{8D3D696F-65F6-4166-81AA-58B0FC097972}" type="pres">
      <dgm:prSet presAssocID="{CB6F8126-2A1B-4DDF-9D07-DFAB12CA2E0D}" presName="tx1" presStyleLbl="revTx" presStyleIdx="2" presStyleCnt="4"/>
      <dgm:spPr/>
      <dgm:t>
        <a:bodyPr/>
        <a:lstStyle/>
        <a:p>
          <a:endParaRPr lang="uk-UA"/>
        </a:p>
      </dgm:t>
    </dgm:pt>
    <dgm:pt modelId="{8E489BF6-0E3A-4458-8D6C-2C49BFAE4A10}" type="pres">
      <dgm:prSet presAssocID="{CB6F8126-2A1B-4DDF-9D07-DFAB12CA2E0D}" presName="vert1" presStyleCnt="0"/>
      <dgm:spPr/>
    </dgm:pt>
    <dgm:pt modelId="{1A3655DE-DACD-4E2C-AD87-2C2C5C81ABA7}" type="pres">
      <dgm:prSet presAssocID="{37E29B91-3AA6-41FA-9565-8F640CE08972}" presName="thickLine" presStyleLbl="alignNode1" presStyleIdx="3" presStyleCnt="4"/>
      <dgm:spPr/>
    </dgm:pt>
    <dgm:pt modelId="{AB11B611-6CDF-4676-92CF-CE355C703155}" type="pres">
      <dgm:prSet presAssocID="{37E29B91-3AA6-41FA-9565-8F640CE08972}" presName="horz1" presStyleCnt="0"/>
      <dgm:spPr/>
    </dgm:pt>
    <dgm:pt modelId="{658C0B1A-834E-48F0-9A89-08CB4F1C2D90}" type="pres">
      <dgm:prSet presAssocID="{37E29B91-3AA6-41FA-9565-8F640CE08972}" presName="tx1" presStyleLbl="revTx" presStyleIdx="3" presStyleCnt="4"/>
      <dgm:spPr/>
      <dgm:t>
        <a:bodyPr/>
        <a:lstStyle/>
        <a:p>
          <a:endParaRPr lang="uk-UA"/>
        </a:p>
      </dgm:t>
    </dgm:pt>
    <dgm:pt modelId="{930A59E6-5BFC-4248-B714-355DD741FE28}" type="pres">
      <dgm:prSet presAssocID="{37E29B91-3AA6-41FA-9565-8F640CE08972}" presName="vert1" presStyleCnt="0"/>
      <dgm:spPr/>
    </dgm:pt>
  </dgm:ptLst>
  <dgm:cxnLst>
    <dgm:cxn modelId="{934319D0-9719-4D10-B2AD-038E53A4A13D}" type="presOf" srcId="{37E29B91-3AA6-41FA-9565-8F640CE08972}" destId="{658C0B1A-834E-48F0-9A89-08CB4F1C2D90}" srcOrd="0" destOrd="0" presId="urn:microsoft.com/office/officeart/2008/layout/LinedList"/>
    <dgm:cxn modelId="{F8D18FAD-BE23-44E5-989D-818A242BD642}" type="presOf" srcId="{9DB23889-FDDE-4630-9A26-8AB8336A1C8A}" destId="{CD35112E-8992-4EE4-AC2D-F5A38982EFDF}" srcOrd="0" destOrd="0" presId="urn:microsoft.com/office/officeart/2008/layout/LinedList"/>
    <dgm:cxn modelId="{2F6E3997-144C-40C9-BDF9-14C75AE68CD7}" srcId="{18CBC08C-5027-4918-B978-C99BCAE5EBA6}" destId="{CB6F8126-2A1B-4DDF-9D07-DFAB12CA2E0D}" srcOrd="2" destOrd="0" parTransId="{49A58679-2222-4C3F-AB66-10CDE31760A6}" sibTransId="{87AD590E-2DAB-4357-A080-C31B8022551C}"/>
    <dgm:cxn modelId="{11985414-9EDA-40FB-A283-C918840584DB}" type="presOf" srcId="{4DCB51BF-9969-4312-8717-66DB30C965F3}" destId="{8D942552-BFBA-4FB9-8191-431322FD1338}" srcOrd="0" destOrd="0" presId="urn:microsoft.com/office/officeart/2008/layout/LinedList"/>
    <dgm:cxn modelId="{9F000F84-AC0F-48B4-B808-242E8A13E850}" type="presOf" srcId="{18CBC08C-5027-4918-B978-C99BCAE5EBA6}" destId="{2E4B2776-4229-4259-B6C2-ED29AB74407B}" srcOrd="0" destOrd="0" presId="urn:microsoft.com/office/officeart/2008/layout/LinedList"/>
    <dgm:cxn modelId="{CFC495BD-68B8-4031-8443-15D0A1CE64F2}" srcId="{18CBC08C-5027-4918-B978-C99BCAE5EBA6}" destId="{4DCB51BF-9969-4312-8717-66DB30C965F3}" srcOrd="1" destOrd="0" parTransId="{5C4F5429-27DD-419D-8C02-F3D4F94A914B}" sibTransId="{1E53CA25-72E1-40B1-A21B-D1315EB38427}"/>
    <dgm:cxn modelId="{DD1A058E-CF96-4ACC-97D7-D384E0938395}" type="presOf" srcId="{CB6F8126-2A1B-4DDF-9D07-DFAB12CA2E0D}" destId="{8D3D696F-65F6-4166-81AA-58B0FC097972}" srcOrd="0" destOrd="0" presId="urn:microsoft.com/office/officeart/2008/layout/LinedList"/>
    <dgm:cxn modelId="{3B6F5E6D-F6F9-4A0F-A06E-D463FA6777B4}" srcId="{18CBC08C-5027-4918-B978-C99BCAE5EBA6}" destId="{9DB23889-FDDE-4630-9A26-8AB8336A1C8A}" srcOrd="0" destOrd="0" parTransId="{4E6478B3-8F4B-4CCA-915D-0729FBE1BE18}" sibTransId="{56C4991B-6442-4449-B8F8-123A084F7A87}"/>
    <dgm:cxn modelId="{4457C0A0-5385-45DC-9968-ED953E41B2FB}" srcId="{18CBC08C-5027-4918-B978-C99BCAE5EBA6}" destId="{37E29B91-3AA6-41FA-9565-8F640CE08972}" srcOrd="3" destOrd="0" parTransId="{098D6F8E-1465-4F9F-B4A0-A7FBCD0E1E37}" sibTransId="{02EE47C4-A5D0-4A44-96D5-090042EACC9F}"/>
    <dgm:cxn modelId="{78D9B6FF-F67B-4422-9FBC-3F2458C0F280}" type="presParOf" srcId="{2E4B2776-4229-4259-B6C2-ED29AB74407B}" destId="{700ED174-BAB8-4109-AA88-6CBBC6C9EF99}" srcOrd="0" destOrd="0" presId="urn:microsoft.com/office/officeart/2008/layout/LinedList"/>
    <dgm:cxn modelId="{AED31C4C-A8B1-441E-ACF9-0DE02AF91095}" type="presParOf" srcId="{2E4B2776-4229-4259-B6C2-ED29AB74407B}" destId="{CC716D6B-4FA8-4A03-87A2-EEEDF6CCFD83}" srcOrd="1" destOrd="0" presId="urn:microsoft.com/office/officeart/2008/layout/LinedList"/>
    <dgm:cxn modelId="{7AFDC9AB-04A3-4644-82A7-C58A016B6806}" type="presParOf" srcId="{CC716D6B-4FA8-4A03-87A2-EEEDF6CCFD83}" destId="{CD35112E-8992-4EE4-AC2D-F5A38982EFDF}" srcOrd="0" destOrd="0" presId="urn:microsoft.com/office/officeart/2008/layout/LinedList"/>
    <dgm:cxn modelId="{AE66609E-104A-47CB-8A30-DEF94A510DD8}" type="presParOf" srcId="{CC716D6B-4FA8-4A03-87A2-EEEDF6CCFD83}" destId="{43F59061-DF9B-46FE-B68A-DC7003ED08BC}" srcOrd="1" destOrd="0" presId="urn:microsoft.com/office/officeart/2008/layout/LinedList"/>
    <dgm:cxn modelId="{EEAA6AC8-74C7-4385-8C9F-D7036915C3A4}" type="presParOf" srcId="{2E4B2776-4229-4259-B6C2-ED29AB74407B}" destId="{10DEDE2C-B6A8-43B4-BB94-FCB0EA54BDC7}" srcOrd="2" destOrd="0" presId="urn:microsoft.com/office/officeart/2008/layout/LinedList"/>
    <dgm:cxn modelId="{D026342C-77B0-47A0-93A8-5E100DB19EE6}" type="presParOf" srcId="{2E4B2776-4229-4259-B6C2-ED29AB74407B}" destId="{3094D087-BBF3-4CB9-8D2E-2D5F5DEE4059}" srcOrd="3" destOrd="0" presId="urn:microsoft.com/office/officeart/2008/layout/LinedList"/>
    <dgm:cxn modelId="{1E5C610D-2DE8-44F6-8ECC-D5A2E70C51AE}" type="presParOf" srcId="{3094D087-BBF3-4CB9-8D2E-2D5F5DEE4059}" destId="{8D942552-BFBA-4FB9-8191-431322FD1338}" srcOrd="0" destOrd="0" presId="urn:microsoft.com/office/officeart/2008/layout/LinedList"/>
    <dgm:cxn modelId="{B6CCECF1-9A52-480A-8580-88CE0C05DED0}" type="presParOf" srcId="{3094D087-BBF3-4CB9-8D2E-2D5F5DEE4059}" destId="{251010B7-5484-4743-94E5-38615C60E2D4}" srcOrd="1" destOrd="0" presId="urn:microsoft.com/office/officeart/2008/layout/LinedList"/>
    <dgm:cxn modelId="{903DB74B-AE33-4C73-A3F9-5BA8A7277FC5}" type="presParOf" srcId="{2E4B2776-4229-4259-B6C2-ED29AB74407B}" destId="{A590B8BF-7B86-40D5-A26E-27DE4E0E7BCD}" srcOrd="4" destOrd="0" presId="urn:microsoft.com/office/officeart/2008/layout/LinedList"/>
    <dgm:cxn modelId="{8BD44BEC-04BA-42B8-AADB-25D1EC30F535}" type="presParOf" srcId="{2E4B2776-4229-4259-B6C2-ED29AB74407B}" destId="{6D9DE9D9-70A0-4392-9290-E5E208766615}" srcOrd="5" destOrd="0" presId="urn:microsoft.com/office/officeart/2008/layout/LinedList"/>
    <dgm:cxn modelId="{47E257AC-D65B-4786-99E3-678E38AE80E1}" type="presParOf" srcId="{6D9DE9D9-70A0-4392-9290-E5E208766615}" destId="{8D3D696F-65F6-4166-81AA-58B0FC097972}" srcOrd="0" destOrd="0" presId="urn:microsoft.com/office/officeart/2008/layout/LinedList"/>
    <dgm:cxn modelId="{E40A8C13-8D23-464E-8294-6421652D7BC6}" type="presParOf" srcId="{6D9DE9D9-70A0-4392-9290-E5E208766615}" destId="{8E489BF6-0E3A-4458-8D6C-2C49BFAE4A10}" srcOrd="1" destOrd="0" presId="urn:microsoft.com/office/officeart/2008/layout/LinedList"/>
    <dgm:cxn modelId="{9CA9DC7C-ECC9-4AD1-9844-18ABE5EC281E}" type="presParOf" srcId="{2E4B2776-4229-4259-B6C2-ED29AB74407B}" destId="{1A3655DE-DACD-4E2C-AD87-2C2C5C81ABA7}" srcOrd="6" destOrd="0" presId="urn:microsoft.com/office/officeart/2008/layout/LinedList"/>
    <dgm:cxn modelId="{F872CCA4-6DB7-474D-8578-82C1542DDF46}" type="presParOf" srcId="{2E4B2776-4229-4259-B6C2-ED29AB74407B}" destId="{AB11B611-6CDF-4676-92CF-CE355C703155}" srcOrd="7" destOrd="0" presId="urn:microsoft.com/office/officeart/2008/layout/LinedList"/>
    <dgm:cxn modelId="{9B50E0C2-4D04-4B97-BECB-0427119620A7}" type="presParOf" srcId="{AB11B611-6CDF-4676-92CF-CE355C703155}" destId="{658C0B1A-834E-48F0-9A89-08CB4F1C2D90}" srcOrd="0" destOrd="0" presId="urn:microsoft.com/office/officeart/2008/layout/LinedList"/>
    <dgm:cxn modelId="{272E148D-BE04-4B4A-BE70-4FBCE5A63561}" type="presParOf" srcId="{AB11B611-6CDF-4676-92CF-CE355C703155}" destId="{930A59E6-5BFC-4248-B714-355DD741FE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DE93-BA81-4A51-AE5F-44890D92F7C4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DF9D-1806-4847-946E-C1E9DF4F4DF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618A-7380-45CA-9402-A3FC07C577E2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AEA9-F7D1-4572-A0A1-9252D943B94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8B4A-B934-4CE0-8EC0-74B43DFC4568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E883-6116-44D8-8AF9-51D7C0B433C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C36F-8368-41C8-9A20-FD449FC24F17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66CB-8032-41C5-8AC8-21ABA8C3E38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B7B3-2DB6-4597-A49C-673307B3E1C6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20C9-03F1-483F-9B9F-D577057C295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10F1-FACF-454E-A05F-0D0B50CD34F4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D983-985A-4679-8255-66E204FB579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8FD4-D45E-4A01-96A0-E51EAE546F9E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9BA6-FC9B-49F9-9E06-489727A26C2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1B77-E983-4C3C-AD38-B8696F324CC8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C2E5-60F8-4DB1-B40B-3A67EADCDAC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D8DC-5692-4149-AB0B-C384B7532BEF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640F-D971-4C13-9CE9-17759E4BCE2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8F69-7340-40E5-9204-1C7018CC3F38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6F8E-695E-4DA9-809B-E2DCFFD0E0D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99E1-72CD-4312-B4DA-30524731623A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E05-1D7E-4461-AC5C-1D424FF3E41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6FA2-EA99-4E95-88D8-F6A8D489BE28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4D80-067A-4092-B18E-E4DE2B502E7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1CAA-DFA2-46D2-91EA-4452BBC19EDA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9CEA-0DAB-4377-BD4D-785F7CBBF57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5EAC-0BED-4738-862C-E22C3644C884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E27A-3407-4169-87ED-2793B536A89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ED2A-F7AE-41D0-AD7B-EC1CAD551BEB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8CB7-A951-4243-81CF-3407559D2D1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B41D-DF05-4A15-AC4D-E4B660B2A90E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F44E-B07A-4178-B65A-61644051B41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194540-FCFD-4532-9386-ABF67CE5CF0C}" type="datetimeFigureOut">
              <a:rPr lang="uk-UA"/>
              <a:pPr>
                <a:defRPr/>
              </a:pPr>
              <a:t>07.02.2024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E431E2E-D7F8-420F-B255-5194ADCAE71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7" r:id="rId2"/>
    <p:sldLayoutId id="2147483876" r:id="rId3"/>
    <p:sldLayoutId id="2147483875" r:id="rId4"/>
    <p:sldLayoutId id="2147483874" r:id="rId5"/>
    <p:sldLayoutId id="2147483873" r:id="rId6"/>
    <p:sldLayoutId id="2147483872" r:id="rId7"/>
    <p:sldLayoutId id="2147483871" r:id="rId8"/>
    <p:sldLayoutId id="2147483879" r:id="rId9"/>
    <p:sldLayoutId id="2147483870" r:id="rId10"/>
    <p:sldLayoutId id="2147483880" r:id="rId11"/>
    <p:sldLayoutId id="2147483869" r:id="rId12"/>
    <p:sldLayoutId id="2147483881" r:id="rId13"/>
    <p:sldLayoutId id="2147483868" r:id="rId14"/>
    <p:sldLayoutId id="2147483867" r:id="rId15"/>
    <p:sldLayoutId id="214748386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950" y="1200150"/>
            <a:ext cx="8680450" cy="2982913"/>
          </a:xfrm>
        </p:spPr>
        <p:txBody>
          <a:bodyPr>
            <a:normAutofit/>
          </a:bodyPr>
          <a:lstStyle/>
          <a:p>
            <a:pPr algn="ctr"/>
            <a:r>
              <a:rPr lang="uk-UA" sz="6000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Психологічна підготовка до НМТ</a:t>
            </a:r>
          </a:p>
        </p:txBody>
      </p:sp>
      <p:sp>
        <p:nvSpPr>
          <p:cNvPr id="3" name="Пі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950" y="4359275"/>
            <a:ext cx="8674100" cy="9763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uk-UA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325" y="623888"/>
            <a:ext cx="9412288" cy="873125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Як поводитися під час НМТ</a:t>
            </a:r>
            <a:endParaRPr lang="uk-UA" smtClean="0">
              <a:solidFill>
                <a:srgbClr val="C00000"/>
              </a:solidFill>
              <a:latin typeface="Cavolini"/>
              <a:ea typeface="Cavolini"/>
              <a:cs typeface="Cavolini"/>
            </a:endParaRPr>
          </a:p>
        </p:txBody>
      </p:sp>
      <p:sp>
        <p:nvSpPr>
          <p:cNvPr id="27650" name="Місце для вмісту 2"/>
          <p:cNvSpPr>
            <a:spLocks noGrp="1"/>
          </p:cNvSpPr>
          <p:nvPr>
            <p:ph idx="1"/>
          </p:nvPr>
        </p:nvSpPr>
        <p:spPr>
          <a:xfrm>
            <a:off x="1143000" y="1692275"/>
            <a:ext cx="10361613" cy="4219575"/>
          </a:xfrm>
        </p:spPr>
        <p:txBody>
          <a:bodyPr/>
          <a:lstStyle/>
          <a:p>
            <a:r>
              <a:rPr lang="uk-UA" sz="2000" b="1" smtClean="0">
                <a:solidFill>
                  <a:srgbClr val="C00000"/>
                </a:solidFill>
              </a:rPr>
              <a:t>Екзаменаційні матеріали </a:t>
            </a:r>
            <a:r>
              <a:rPr lang="uk-UA" sz="2000" smtClean="0"/>
              <a:t>містять завдання різного рівня складності, але всі вони розроблені відповідно до програми . Серед них завжди є такі, що Ви можете виконати швидко й правильно. Частина завдань відповідає вищому рівню складності, проте й вони передбачені шкільною програмою, а отже, доступні для виконання.</a:t>
            </a:r>
          </a:p>
          <a:p>
            <a:r>
              <a:rPr lang="uk-UA" sz="2000" b="1" smtClean="0">
                <a:solidFill>
                  <a:srgbClr val="C00000"/>
                </a:solidFill>
              </a:rPr>
              <a:t>Перед початком роботи </a:t>
            </a:r>
            <a:r>
              <a:rPr lang="uk-UA" sz="2000" smtClean="0"/>
              <a:t>не пошкодуйте кількох хвилин, щоб опанувати хвилювання. Пригадайте про ритмічне дихання, аутогенне тренування. Подихайте глибоко, заспокойтеся. </a:t>
            </a:r>
          </a:p>
          <a:p>
            <a:r>
              <a:rPr lang="ru-RU" sz="2000" b="1" smtClean="0">
                <a:solidFill>
                  <a:srgbClr val="C00000"/>
                </a:solidFill>
              </a:rPr>
              <a:t>Будьте уважні! </a:t>
            </a:r>
            <a:r>
              <a:rPr lang="ru-RU" sz="2000" smtClean="0"/>
              <a:t>На початку тестування Вам повідомлять необхідну інформацію (як позначати відповіді . Від того, наскільки точно Ви будете дотримувати цих правил, залежить успішність виконання тесту.</a:t>
            </a:r>
          </a:p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425" y="239713"/>
            <a:ext cx="9882188" cy="8001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Як поводитися під час НМТ</a:t>
            </a:r>
            <a:endParaRPr lang="uk-UA" smtClean="0">
              <a:solidFill>
                <a:srgbClr val="C00000"/>
              </a:solidFill>
              <a:latin typeface="Cavolini"/>
              <a:ea typeface="Cavolini"/>
              <a:cs typeface="Cavolini"/>
            </a:endParaRPr>
          </a:p>
        </p:txBody>
      </p:sp>
      <p:graphicFrame>
        <p:nvGraphicFramePr>
          <p:cNvPr id="7" name="Місце для вмісту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2929" y="1143000"/>
          <a:ext cx="717994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8007350" y="2144713"/>
            <a:ext cx="4184650" cy="27892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613" y="623888"/>
            <a:ext cx="9779000" cy="7366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Як поводитися під час НМТ</a:t>
            </a:r>
            <a:endParaRPr lang="uk-UA" smtClean="0"/>
          </a:p>
        </p:txBody>
      </p:sp>
      <p:sp>
        <p:nvSpPr>
          <p:cNvPr id="29698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1279525"/>
            <a:ext cx="8966200" cy="531495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Уважно ознайомтеся зі змістом завдання! </a:t>
            </a:r>
            <a:r>
              <a:rPr lang="ru-RU" smtClean="0"/>
              <a:t>Не прагніть зрозуміти умову завдання «за першими словами», щоб зекономити час. Це може призвести до прикрих помилок навіть під час виконання найлегших завдань.</a:t>
            </a:r>
          </a:p>
          <a:p>
            <a:r>
              <a:rPr lang="ru-RU" b="1" smtClean="0">
                <a:solidFill>
                  <a:srgbClr val="C00000"/>
                </a:solidFill>
              </a:rPr>
              <a:t>Думайте тільки про поточне завдання! </a:t>
            </a:r>
            <a:r>
              <a:rPr lang="ru-RU" smtClean="0"/>
              <a:t>Завдання в тесті не пов'язані між собою, тому способи їх виконання можуть бути різними. Не намагайтеся наступне завдання виконати за аналогією до попереднього. Думайте тільки про те, що кожне нове завдання — це шанс набрати бали.</a:t>
            </a:r>
          </a:p>
          <a:p>
            <a:r>
              <a:rPr lang="ru-RU" b="1" smtClean="0">
                <a:solidFill>
                  <a:srgbClr val="C00000"/>
                </a:solidFill>
              </a:rPr>
              <a:t>Відкидайте зайве! </a:t>
            </a:r>
            <a:r>
              <a:rPr lang="ru-RU" smtClean="0"/>
              <a:t>Багато завдань можна виконати швидше, якщо не шукати відразу правильний варіант відповіді, а послідовно відкидати ті, що не відповідають умові. Метод виключення надасть Вам можливість сконцентрувати увагу всього на одному- двох варіантах, а не на всіх одразу, що набагато складніше.</a:t>
            </a:r>
          </a:p>
          <a:p>
            <a:r>
              <a:rPr lang="ru-RU" b="1" smtClean="0">
                <a:solidFill>
                  <a:srgbClr val="C00000"/>
                </a:solidFill>
              </a:rPr>
              <a:t>Перевіряйте! </a:t>
            </a:r>
            <a:r>
              <a:rPr lang="ru-RU" smtClean="0"/>
              <a:t>Обов'язково відведіть час для перевірки роботи, щоб встигнути переглянути відповіді й уникнути можливих машинальних помилок.</a:t>
            </a:r>
          </a:p>
          <a:p>
            <a:r>
              <a:rPr lang="ru-RU" b="1" smtClean="0">
                <a:solidFill>
                  <a:srgbClr val="C00000"/>
                </a:solidFill>
              </a:rPr>
              <a:t>Не втрачайте оптимізму! </a:t>
            </a:r>
            <a:r>
              <a:rPr lang="ru-RU" smtClean="0"/>
              <a:t>Прагніть виконати всі завдання, але пам'ятайте, що це не завжди можливо. Враховуйте, що кількість виконаних завдань цілком може бути достатньою для гарного результату.</a:t>
            </a:r>
          </a:p>
          <a:p>
            <a:endParaRPr lang="ru-RU" smtClean="0"/>
          </a:p>
          <a:p>
            <a:endParaRPr lang="uk-UA" smtClean="0"/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8025" y="3248025"/>
            <a:ext cx="2593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-73025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938" y="5359400"/>
            <a:ext cx="8915400" cy="823913"/>
          </a:xfrm>
        </p:spPr>
        <p:txBody>
          <a:bodyPr anchor="b"/>
          <a:lstStyle/>
          <a:p>
            <a:r>
              <a:rPr lang="en-US" sz="4400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Успіхів вам!!!</a:t>
            </a:r>
          </a:p>
        </p:txBody>
      </p:sp>
      <p:pic>
        <p:nvPicPr>
          <p:cNvPr id="31747" name="Рисунок 2" descr="Зображення, що містить особа, монітор, електроніка, екран&#10;&#10;Автоматично згенерований опис"/>
          <p:cNvPicPr>
            <a:picLocks noChangeAspect="1"/>
          </p:cNvPicPr>
          <p:nvPr/>
        </p:nvPicPr>
        <p:blipFill>
          <a:blip r:embed="rId2"/>
          <a:srcRect t="16748" r="2" b="14619"/>
          <a:stretch>
            <a:fillRect/>
          </a:stretch>
        </p:blipFill>
        <p:spPr bwMode="auto">
          <a:xfrm>
            <a:off x="2589213" y="479425"/>
            <a:ext cx="89154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87513" y="623888"/>
            <a:ext cx="5580062" cy="1281112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Психологічна готовність   до тестування - це</a:t>
            </a:r>
          </a:p>
        </p:txBody>
      </p:sp>
      <p:sp>
        <p:nvSpPr>
          <p:cNvPr id="6" name="Місце для тексту 5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4338" y="1497013"/>
            <a:ext cx="5761037" cy="5075237"/>
          </a:xfrm>
        </p:spPr>
        <p:txBody>
          <a:bodyPr rtlCol="0"/>
          <a:lstStyle/>
          <a:p>
            <a:pPr marL="457200" indent="-342900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сума</a:t>
            </a:r>
            <a:r>
              <a:rPr lang="uk-UA" altLang="ru-RU" sz="2400" dirty="0">
                <a:solidFill>
                  <a:srgbClr val="000000"/>
                </a:solidFill>
              </a:rPr>
              <a:t> особистого досвіду, знань, умінь та навичок;</a:t>
            </a:r>
          </a:p>
          <a:p>
            <a:pPr marL="457200" indent="-342900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уміння</a:t>
            </a:r>
            <a:r>
              <a:rPr lang="uk-UA" altLang="ru-RU" sz="2400" dirty="0">
                <a:solidFill>
                  <a:srgbClr val="000000"/>
                </a:solidFill>
              </a:rPr>
              <a:t> користуватися своїм інтелектуальним потенціалом;</a:t>
            </a:r>
          </a:p>
          <a:p>
            <a:pPr marL="457200" indent="-342900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розвинута</a:t>
            </a:r>
            <a:r>
              <a:rPr lang="uk-UA" altLang="ru-RU" sz="2400" dirty="0">
                <a:solidFill>
                  <a:srgbClr val="000000"/>
                </a:solidFill>
              </a:rPr>
              <a:t> інтуїція;</a:t>
            </a:r>
          </a:p>
          <a:p>
            <a:pPr marL="457200" indent="-342900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подолання</a:t>
            </a:r>
            <a:r>
              <a:rPr lang="uk-UA" altLang="ru-RU" sz="2400" dirty="0">
                <a:solidFill>
                  <a:srgbClr val="000000"/>
                </a:solidFill>
              </a:rPr>
              <a:t> почуття невідомого;</a:t>
            </a:r>
          </a:p>
          <a:p>
            <a:pPr marL="457200" indent="-342900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відчуття</a:t>
            </a:r>
            <a:r>
              <a:rPr lang="uk-UA" altLang="ru-RU" sz="2400" dirty="0">
                <a:solidFill>
                  <a:srgbClr val="000000"/>
                </a:solidFill>
              </a:rPr>
              <a:t> впевненості в собі; </a:t>
            </a:r>
          </a:p>
          <a:p>
            <a:pPr marL="457200" indent="-342900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формування</a:t>
            </a:r>
            <a:r>
              <a:rPr lang="uk-UA" altLang="ru-RU" sz="2400" dirty="0">
                <a:solidFill>
                  <a:srgbClr val="000000"/>
                </a:solidFill>
              </a:rPr>
              <a:t> певного ставлення до тестових завдань  та тестової ситуації взагалі</a:t>
            </a:r>
          </a:p>
          <a:p>
            <a:pPr indent="-228600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536700"/>
            <a:ext cx="4033838" cy="4171950"/>
          </a:xfrm>
        </p:spPr>
        <p:txBody>
          <a:bodyPr>
            <a:noAutofit/>
          </a:bodyPr>
          <a:lstStyle/>
          <a:p>
            <a:r>
              <a:rPr lang="uk-UA" sz="4400" b="1" smtClean="0">
                <a:solidFill>
                  <a:srgbClr val="6C911D"/>
                </a:solidFill>
                <a:latin typeface="Cavolini"/>
                <a:ea typeface="Cavolini"/>
                <a:cs typeface="Cavolini"/>
              </a:rPr>
              <a:t>У досягненні успіху провідну роль відіграють</a:t>
            </a:r>
          </a:p>
        </p:txBody>
      </p:sp>
      <p:graphicFrame>
        <p:nvGraphicFramePr>
          <p:cNvPr id="8" name="Місце для вмісту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22292" y="1257300"/>
          <a:ext cx="7347204" cy="488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38" y="623888"/>
            <a:ext cx="9515475" cy="1204912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Як підготуватися до проходження НМТ</a:t>
            </a:r>
            <a:endParaRPr lang="uk-UA" b="1" smtClean="0">
              <a:solidFill>
                <a:srgbClr val="C00000"/>
              </a:solidFill>
              <a:latin typeface="Cavolini"/>
              <a:ea typeface="Cavolini"/>
              <a:cs typeface="Cavolini"/>
            </a:endParaRPr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2133600"/>
            <a:ext cx="9950450" cy="4302125"/>
          </a:xfrm>
        </p:spPr>
        <p:txBody>
          <a:bodyPr>
            <a:normAutofit/>
          </a:bodyPr>
          <a:lstStyle/>
          <a:p>
            <a:pPr marL="0" indent="0" defTabSz="914400" eaLnBrk="0" hangingPunct="0">
              <a:spcBef>
                <a:spcPct val="20000"/>
              </a:spcBef>
              <a:buClrTx/>
              <a:buSzTx/>
              <a:buFont typeface="Calibri" pitchFamily="34" charset="0"/>
              <a:buNone/>
            </a:pPr>
            <a:r>
              <a:rPr lang="uk-UA" sz="2600" b="1" i="1" smtClean="0">
                <a:solidFill>
                  <a:srgbClr val="C00000"/>
                </a:solidFill>
              </a:rPr>
              <a:t>Національний мультипредметний тест </a:t>
            </a:r>
            <a:r>
              <a:rPr lang="uk-UA" sz="2600" smtClean="0">
                <a:solidFill>
                  <a:schemeClr val="tx2"/>
                </a:solidFill>
              </a:rPr>
              <a:t>– це іспит у тестовій формі.</a:t>
            </a:r>
            <a:endParaRPr lang="en-GB" sz="2600" smtClean="0">
              <a:solidFill>
                <a:schemeClr val="tx2"/>
              </a:solidFill>
            </a:endParaRPr>
          </a:p>
          <a:p>
            <a:pPr marL="0" indent="0" defTabSz="914400" eaLnBrk="0" hangingPunct="0">
              <a:spcBef>
                <a:spcPct val="20000"/>
              </a:spcBef>
              <a:buClrTx/>
              <a:buSzTx/>
              <a:buFont typeface="Calibri" pitchFamily="34" charset="0"/>
              <a:buNone/>
            </a:pPr>
            <a:r>
              <a:rPr lang="en-GB" sz="2600" b="1" i="1" smtClean="0">
                <a:solidFill>
                  <a:srgbClr val="FF0000"/>
                </a:solidFill>
              </a:rPr>
              <a:t> </a:t>
            </a:r>
            <a:r>
              <a:rPr lang="uk-UA" sz="2600" b="1" i="1" smtClean="0">
                <a:solidFill>
                  <a:srgbClr val="C00000"/>
                </a:solidFill>
              </a:rPr>
              <a:t>Тестування</a:t>
            </a:r>
            <a:r>
              <a:rPr lang="uk-UA" sz="2600" b="1" i="1" smtClean="0">
                <a:solidFill>
                  <a:srgbClr val="FF0000"/>
                </a:solidFill>
              </a:rPr>
              <a:t> </a:t>
            </a:r>
            <a:r>
              <a:rPr lang="uk-UA" sz="2600" smtClean="0">
                <a:solidFill>
                  <a:schemeClr val="tx2"/>
                </a:solidFill>
              </a:rPr>
              <a:t>― це не просто, як вважають деякі, позначення певних символів у бланку відповідей, а процес багатокомпонентний, складний, у якому кожна зі складових успіху є незамінною. Тому психологічна готовність під час тестування так само важлива, як і знання навчального матеріалу з предмета.</a:t>
            </a:r>
            <a:endParaRPr lang="ru-RU" sz="2600" smtClean="0">
              <a:solidFill>
                <a:schemeClr val="tx2"/>
              </a:solidFill>
            </a:endParaRPr>
          </a:p>
          <a:p>
            <a:pPr marL="0" indent="0" defTabSz="914400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14363"/>
            <a:ext cx="5659438" cy="1281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Як психологічно підготувати себе до іспиту?</a:t>
            </a:r>
            <a:endParaRPr lang="en-US" sz="2800" smtClean="0">
              <a:solidFill>
                <a:srgbClr val="C00000"/>
              </a:solidFill>
              <a:latin typeface="Cavolini"/>
              <a:ea typeface="Cavolini"/>
              <a:cs typeface="Cavolini"/>
            </a:endParaRPr>
          </a:p>
        </p:txBody>
      </p:sp>
      <p:pic>
        <p:nvPicPr>
          <p:cNvPr id="22531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23" r="-2" b="20274"/>
          <a:stretch>
            <a:fillRect/>
          </a:stretch>
        </p:blipFill>
        <p:spPr>
          <a:xfrm>
            <a:off x="6530975" y="0"/>
            <a:ext cx="5661025" cy="3429000"/>
          </a:xfrm>
        </p:spPr>
      </p:pic>
      <p:sp>
        <p:nvSpPr>
          <p:cNvPr id="22532" name="Місце для вмісту 3"/>
          <p:cNvSpPr>
            <a:spLocks noGrp="1"/>
          </p:cNvSpPr>
          <p:nvPr>
            <p:ph sz="half" idx="2"/>
          </p:nvPr>
        </p:nvSpPr>
        <p:spPr>
          <a:xfrm>
            <a:off x="228600" y="1895475"/>
            <a:ext cx="6302375" cy="4722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mtClean="0"/>
              <a:t>Оціни</a:t>
            </a:r>
            <a:r>
              <a:rPr lang="en-US" smtClean="0"/>
              <a:t>, </a:t>
            </a:r>
            <a:r>
              <a:rPr lang="uk-UA" smtClean="0"/>
              <a:t>що</a:t>
            </a:r>
            <a:r>
              <a:rPr lang="en-US" smtClean="0"/>
              <a:t> </a:t>
            </a:r>
            <a:r>
              <a:rPr lang="uk-UA" smtClean="0"/>
              <a:t>найбільше</a:t>
            </a:r>
            <a:r>
              <a:rPr lang="en-US" smtClean="0"/>
              <a:t> тебе лякає в процедурі </a:t>
            </a:r>
            <a:r>
              <a:rPr lang="uk-UA" smtClean="0"/>
              <a:t>НМТ</a:t>
            </a:r>
            <a:r>
              <a:rPr lang="en-US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mtClean="0"/>
              <a:t>Склади список тих труднощів, з якими, на твою думку, доведеться  зіткнутися. Це допоможе розібратися в проблемах і в їх усвідомленні тобою.</a:t>
            </a:r>
          </a:p>
          <a:p>
            <a:pPr>
              <a:lnSpc>
                <a:spcPct val="90000"/>
              </a:lnSpc>
            </a:pPr>
            <a:r>
              <a:rPr lang="en-US" smtClean="0"/>
              <a:t> Згадай, чи була у тебе на попередніх етапах схожа складність? Чи вдавалося тобі впоратися з нею і як? Що саме допомогло впоратися? Подумай, що б ти зробив по-іншому. Що саме з цього позитивного досвіду тобі допомогло б і цього разу.</a:t>
            </a:r>
          </a:p>
          <a:p>
            <a:pPr>
              <a:lnSpc>
                <a:spcPct val="90000"/>
              </a:lnSpc>
            </a:pPr>
            <a:r>
              <a:rPr lang="en-US" smtClean="0"/>
              <a:t>Подумай, хто  міг  би  допомогти  тобі в  ситуації підготовки  до НМТ: батьки,  друзі,  Інтернет, педагоги або </a:t>
            </a:r>
            <a:r>
              <a:rPr lang="uk-UA" smtClean="0"/>
              <a:t>психолог</a:t>
            </a:r>
            <a:r>
              <a:rPr lang="en-US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mtClean="0"/>
              <a:t>Проявляй ініціативу в спілкуванні з приводу майбутньої події.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3388" y="941388"/>
            <a:ext cx="3868737" cy="4970462"/>
          </a:xfrm>
        </p:spPr>
        <p:txBody>
          <a:bodyPr anchor="ctr"/>
          <a:lstStyle/>
          <a:p>
            <a:r>
              <a:rPr lang="uk-UA" sz="4000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Підготовка до тестування</a:t>
            </a:r>
            <a:endParaRPr lang="uk-UA" sz="4000" smtClean="0">
              <a:solidFill>
                <a:srgbClr val="C00000"/>
              </a:solidFill>
              <a:latin typeface="Cavolini"/>
              <a:ea typeface="Cavolini"/>
              <a:cs typeface="Cavolini"/>
            </a:endParaRPr>
          </a:p>
        </p:txBody>
      </p:sp>
      <p:sp>
        <p:nvSpPr>
          <p:cNvPr id="6" name="Місце для вмісту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35513" y="220663"/>
            <a:ext cx="7281862" cy="6416675"/>
          </a:xfrm>
        </p:spPr>
        <p:txBody>
          <a:bodyPr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Спочатку підготуйте місце для занять: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</a:rPr>
              <a:t>приберіть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зі столу зайві речі, зручно розташуйте необхідні підручники, допоміжні матеріали, зошити, папір, олівці.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Можна доповнити інтер'єр кімнати предметами жовтого й фіолетового кольору, оскільки такі барви підвищують інтелектуальну активність людини. Буває досить навіть якоїсь картинки в цих тонах.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Складіть план підготовки. Складаючи план підготовки, чітко визначте, що саме сьогодні вивчатимете. Наприклад, не «ознайомлюся з матеріалом», а визначте конкретний перелік розділів і тем, які повторюватимете саме сьогодні.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Почніть із найважчого — з того розділу, який знаєте найгірше. Але якщо Вам складно приступити до роботи, можна повторити спочатку найцікавіший матеріал, а потім переходити до складнішого.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Чергуйте заняття з відпочинком, скажімо, 40 хвилин заняття — 10 хвилин перерва. Можна в цей час помити посуд, полити квіти, зробити зарядку, прийняти душ тощо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88" y="644525"/>
            <a:ext cx="7185025" cy="650875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Підготовка до тестування</a:t>
            </a:r>
            <a:endParaRPr lang="en-US" sz="3200" smtClean="0">
              <a:solidFill>
                <a:srgbClr val="C00000"/>
              </a:solidFill>
              <a:latin typeface="Cavolini"/>
              <a:ea typeface="Cavolini"/>
              <a:cs typeface="Cavolini"/>
            </a:endParaRPr>
          </a:p>
        </p:txBody>
      </p:sp>
      <p:sp>
        <p:nvSpPr>
          <p:cNvPr id="5" name="Місце для вмісту 4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1636713"/>
            <a:ext cx="6842125" cy="471011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прагніть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запам'ятати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усього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підручника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Намагайтеся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структурувати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склавши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схему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Зробити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бажано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папері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корисні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тим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легко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потім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швидко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повторити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Виконуйте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якомога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більше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надрукованих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тестів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із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Використовуйте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підручники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посібники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рекомендовані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Міністерством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освіти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молоді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спорту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Виконайте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декілька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тренувальних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онлайн-тестів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Готуючись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іспитів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ніколи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думайте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впораєтеся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із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завданнями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навпаки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подумки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уявляйте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картину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тріумфу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Відведіть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один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день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перед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іспитом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повторити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найскладніші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80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223356">
            <a:off x="7726363" y="1025525"/>
            <a:ext cx="3652837" cy="1919288"/>
          </a:xfrm>
        </p:spPr>
      </p:pic>
      <p:pic>
        <p:nvPicPr>
          <p:cNvPr id="2458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586">
            <a:off x="7667625" y="3544888"/>
            <a:ext cx="36544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2838" y="430213"/>
            <a:ext cx="6845300" cy="1049337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Напередодні тестування</a:t>
            </a:r>
          </a:p>
        </p:txBody>
      </p:sp>
      <p:sp>
        <p:nvSpPr>
          <p:cNvPr id="6" name="Місце для вмісту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481138" y="1479550"/>
            <a:ext cx="7297737" cy="4892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Багато хто вважає так: щоб повністю підготуватися до іспиту, достатньо всього однієї ночі. Це неправильно. Навпаки, з вечора відпочиньте  якнайкраще, щоб уранці відчути себе бадьорим, сповненим сили, бойового настрою. Адже в цьому випробуванні Ви маєте проявити свої можливості та здібності.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Розрахуйте свій час так, щоб до пункту тестування прибути заздалегідь (не менше ніж за півгодини). У жодному разі не спізнюйтеся!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Продумайте, як одягнутися: у пункті тестування може бути прохолодно або жарко, а Ви працюватимете тривалий час.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313" y="560388"/>
            <a:ext cx="6845300" cy="8286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b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Як уникнути хвилювань?</a:t>
            </a:r>
            <a:r>
              <a:rPr lang="en-US" sz="3200" b="1" i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/>
            </a:r>
            <a:br>
              <a:rPr lang="en-US" sz="3200" b="1" i="1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</a:br>
            <a:r>
              <a:rPr lang="en-US" sz="3200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/>
            </a:r>
            <a:br>
              <a:rPr lang="en-US" sz="3200" smtClean="0">
                <a:solidFill>
                  <a:srgbClr val="C00000"/>
                </a:solidFill>
                <a:latin typeface="Cavolini"/>
                <a:ea typeface="Cavolini"/>
                <a:cs typeface="Cavolini"/>
              </a:rPr>
            </a:br>
            <a:endParaRPr lang="en-US" sz="3200" smtClean="0">
              <a:solidFill>
                <a:srgbClr val="C00000"/>
              </a:solidFill>
              <a:latin typeface="Cavolini"/>
              <a:ea typeface="Cavolini"/>
              <a:cs typeface="Cavolini"/>
            </a:endParaRPr>
          </a:p>
        </p:txBody>
      </p:sp>
      <p:sp>
        <p:nvSpPr>
          <p:cNvPr id="26627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659188" y="1341438"/>
            <a:ext cx="7845425" cy="5254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C00000"/>
                </a:solidFill>
              </a:rPr>
              <a:t>Запишіть</a:t>
            </a:r>
            <a:r>
              <a:rPr lang="en-US" sz="2000" smtClean="0"/>
              <a:t> на аркуші паперу, що вас непокоїть. Покладіть його в ящик столу на сім днів. Пізніше, можливо, проблема вирішиться сама собою або її вже розв'яжете ви.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C00000"/>
                </a:solidFill>
              </a:rPr>
              <a:t>Запитайте себе: </a:t>
            </a:r>
            <a:r>
              <a:rPr lang="en-US" sz="2000" smtClean="0"/>
              <a:t>«Чи допомагає хвилювання впоратися із ситуацією?». Коли ви зрозумієте, що ні, придумайте щось, що дійсно могло б зарадити.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C00000"/>
                </a:solidFill>
              </a:rPr>
              <a:t>Якщо ви можете порадитися </a:t>
            </a:r>
            <a:r>
              <a:rPr lang="en-US" sz="2000" smtClean="0"/>
              <a:t>з батьками, зробіть це. Попросіть їх підтримати вас. Якщо ви не можете поговорити з батьками, знайдіть іншу дорослу людину, якій ви довіряєте, і поговоріть з нею. Удвох ви, напевно, придумаєте розумний план, як впоратися з вашими хвилюваннями.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C00000"/>
                </a:solidFill>
              </a:rPr>
              <a:t>Пам'ятайте:</a:t>
            </a:r>
            <a:r>
              <a:rPr lang="en-US" sz="2000" smtClean="0"/>
              <a:t> занепокоєння — це емоція, а не метод вирішення проблем.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C00000"/>
                </a:solidFill>
              </a:rPr>
              <a:t>Якщо ваші переживання стали нав'язливими</a:t>
            </a:r>
            <a:r>
              <a:rPr lang="en-US" sz="2000" smtClean="0"/>
              <a:t>, зверніться до шкільного психолога.</a:t>
            </a:r>
          </a:p>
          <a:p>
            <a:pPr>
              <a:lnSpc>
                <a:spcPct val="90000"/>
              </a:lnSpc>
            </a:pPr>
            <a:endParaRPr lang="en-US" sz="1500" smtClean="0"/>
          </a:p>
        </p:txBody>
      </p:sp>
      <p:pic>
        <p:nvPicPr>
          <p:cNvPr id="26628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6138" r="13135" b="-2"/>
          <a:stretch>
            <a:fillRect/>
          </a:stretch>
        </p:blipFill>
        <p:spPr>
          <a:xfrm>
            <a:off x="0" y="1588"/>
            <a:ext cx="272097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854</Words>
  <Application>Microsoft Office PowerPoint</Application>
  <PresentationFormat>Довільний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Trebuchet MS</vt:lpstr>
      <vt:lpstr>Arial</vt:lpstr>
      <vt:lpstr>Wingdings 3</vt:lpstr>
      <vt:lpstr>Calibri</vt:lpstr>
      <vt:lpstr>Cavolini</vt:lpstr>
      <vt:lpstr>Candara</vt:lpstr>
      <vt:lpstr>Грань</vt:lpstr>
      <vt:lpstr>Грань</vt:lpstr>
      <vt:lpstr>Грань</vt:lpstr>
      <vt:lpstr>Грань</vt:lpstr>
      <vt:lpstr>Грань</vt:lpstr>
      <vt:lpstr>Психологічна підготовка до НМТ</vt:lpstr>
      <vt:lpstr>Психологічна готовність   до тестування - це</vt:lpstr>
      <vt:lpstr>У досягненні успіху провідну роль відіграють</vt:lpstr>
      <vt:lpstr>Як підготуватися до проходження НМТ</vt:lpstr>
      <vt:lpstr>Як психологічно підготувати себе до іспиту?</vt:lpstr>
      <vt:lpstr>Підготовка до тестування</vt:lpstr>
      <vt:lpstr>Підготовка до тестування</vt:lpstr>
      <vt:lpstr>Напередодні тестування</vt:lpstr>
      <vt:lpstr>Як уникнути хвилювань?  </vt:lpstr>
      <vt:lpstr>Як поводитися під час НМТ</vt:lpstr>
      <vt:lpstr>Як поводитися під час НМТ</vt:lpstr>
      <vt:lpstr>Як поводитися під час НМТ</vt:lpstr>
      <vt:lpstr>Слайд 13</vt:lpstr>
      <vt:lpstr>Успіхів вам!!!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Психологічна підготовка до ЗНО/НМТ</dc:title>
  <dc:creator>Троценко Наталія Леонідівна</dc:creator>
  <cp:lastModifiedBy>sepsh</cp:lastModifiedBy>
  <cp:revision>9</cp:revision>
  <dcterms:created xsi:type="dcterms:W3CDTF">2022-05-26T09:17:56Z</dcterms:created>
  <dcterms:modified xsi:type="dcterms:W3CDTF">2024-02-07T09:33:47Z</dcterms:modified>
</cp:coreProperties>
</file>